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60" r:id="rId2"/>
    <p:sldId id="261" r:id="rId3"/>
    <p:sldId id="258" r:id="rId4"/>
    <p:sldId id="262" r:id="rId5"/>
    <p:sldId id="303" r:id="rId6"/>
    <p:sldId id="263" r:id="rId7"/>
    <p:sldId id="283" r:id="rId8"/>
    <p:sldId id="304" r:id="rId9"/>
    <p:sldId id="265" r:id="rId10"/>
    <p:sldId id="264" r:id="rId11"/>
    <p:sldId id="266" r:id="rId12"/>
    <p:sldId id="287" r:id="rId13"/>
    <p:sldId id="289" r:id="rId14"/>
    <p:sldId id="308" r:id="rId15"/>
    <p:sldId id="295" r:id="rId16"/>
    <p:sldId id="290" r:id="rId17"/>
    <p:sldId id="292" r:id="rId18"/>
    <p:sldId id="272" r:id="rId19"/>
    <p:sldId id="268" r:id="rId20"/>
    <p:sldId id="294" r:id="rId21"/>
    <p:sldId id="298" r:id="rId22"/>
    <p:sldId id="299" r:id="rId23"/>
    <p:sldId id="275" r:id="rId24"/>
    <p:sldId id="267" r:id="rId25"/>
    <p:sldId id="296" r:id="rId26"/>
    <p:sldId id="297" r:id="rId27"/>
    <p:sldId id="307" r:id="rId28"/>
    <p:sldId id="301" r:id="rId29"/>
    <p:sldId id="305" r:id="rId30"/>
    <p:sldId id="306" r:id="rId31"/>
    <p:sldId id="293" r:id="rId32"/>
    <p:sldId id="271" r:id="rId33"/>
    <p:sldId id="288" r:id="rId34"/>
    <p:sldId id="277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89"/>
    <a:srgbClr val="007095"/>
    <a:srgbClr val="418A9D"/>
    <a:srgbClr val="04396C"/>
    <a:srgbClr val="393939"/>
    <a:srgbClr val="1E3252"/>
    <a:srgbClr val="6497B1"/>
    <a:srgbClr val="AEAFA9"/>
    <a:srgbClr val="BCDEE3"/>
    <a:srgbClr val="0260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83501" autoAdjust="0"/>
  </p:normalViewPr>
  <p:slideViewPr>
    <p:cSldViewPr snapToGrid="0" showGuides="1">
      <p:cViewPr>
        <p:scale>
          <a:sx n="75" d="100"/>
          <a:sy n="75" d="100"/>
        </p:scale>
        <p:origin x="811" y="4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ebDownLoad\Report.xls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교통사고 발생 추세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사고건수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Sheet1!$C$3:$L$3</c:f>
              <c:strCach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</c:strCache>
            </c:strRef>
          </c:cat>
          <c:val>
            <c:numRef>
              <c:f>Sheet1!$C$4:$L$4</c:f>
              <c:numCache>
                <c:formatCode>#,##0</c:formatCode>
                <c:ptCount val="10"/>
                <c:pt idx="0">
                  <c:v>226878</c:v>
                </c:pt>
                <c:pt idx="1">
                  <c:v>221711</c:v>
                </c:pt>
                <c:pt idx="2">
                  <c:v>223656</c:v>
                </c:pt>
                <c:pt idx="3">
                  <c:v>215354</c:v>
                </c:pt>
                <c:pt idx="4">
                  <c:v>223552</c:v>
                </c:pt>
                <c:pt idx="5">
                  <c:v>232035</c:v>
                </c:pt>
                <c:pt idx="6">
                  <c:v>220917</c:v>
                </c:pt>
                <c:pt idx="7">
                  <c:v>216335</c:v>
                </c:pt>
                <c:pt idx="8">
                  <c:v>217148</c:v>
                </c:pt>
                <c:pt idx="9">
                  <c:v>229600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976-4E2A-B7A9-46CEF96FAE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799200"/>
        <c:axId val="126591824"/>
      </c:lineChart>
      <c:lineChart>
        <c:grouping val="standard"/>
        <c:varyColors val="0"/>
        <c:ser>
          <c:idx val="1"/>
          <c:order val="1"/>
          <c:tx>
            <c:v>사망자수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Sheet1!$C$9:$L$9</c:f>
              <c:numCache>
                <c:formatCode>#,##0</c:formatCode>
                <c:ptCount val="10"/>
                <c:pt idx="0">
                  <c:v>5505</c:v>
                </c:pt>
                <c:pt idx="1">
                  <c:v>5229</c:v>
                </c:pt>
                <c:pt idx="2">
                  <c:v>5392</c:v>
                </c:pt>
                <c:pt idx="3">
                  <c:v>5092</c:v>
                </c:pt>
                <c:pt idx="4">
                  <c:v>4762</c:v>
                </c:pt>
                <c:pt idx="5">
                  <c:v>4621</c:v>
                </c:pt>
                <c:pt idx="6">
                  <c:v>4292</c:v>
                </c:pt>
                <c:pt idx="7">
                  <c:v>4185</c:v>
                </c:pt>
                <c:pt idx="8">
                  <c:v>3781</c:v>
                </c:pt>
                <c:pt idx="9">
                  <c:v>3349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976-4E2A-B7A9-46CEF96FAE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826000"/>
        <c:axId val="126594320"/>
      </c:lineChart>
      <c:catAx>
        <c:axId val="20079920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1824"/>
        <c:crosses val="autoZero"/>
        <c:auto val="1"/>
        <c:lblAlgn val="ctr"/>
        <c:lblOffset val="100"/>
        <c:noMultiLvlLbl val="0"/>
      </c:catAx>
      <c:valAx>
        <c:axId val="12659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사고건수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0799200"/>
        <c:crosses val="autoZero"/>
        <c:crossBetween val="between"/>
      </c:valAx>
      <c:valAx>
        <c:axId val="126594320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사망자수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0826000"/>
        <c:crosses val="max"/>
        <c:crossBetween val="between"/>
      </c:valAx>
      <c:catAx>
        <c:axId val="200826000"/>
        <c:scaling>
          <c:orientation val="minMax"/>
        </c:scaling>
        <c:delete val="1"/>
        <c:axPos val="b"/>
        <c:majorTickMark val="out"/>
        <c:minorTickMark val="none"/>
        <c:tickLblPos val="nextTo"/>
        <c:crossAx val="12659432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2C222-284D-4499-BCCB-A109514B0C81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A252BA-AE87-438D-A8D2-826A849520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526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장</a:t>
            </a:r>
            <a:r>
              <a:rPr lang="en-US" altLang="ko-KR" dirty="0"/>
              <a:t>/</a:t>
            </a:r>
            <a:r>
              <a:rPr lang="ko-KR" altLang="en-US" dirty="0"/>
              <a:t>단점이 존재해서 이것이 과연 가능한 것인가</a:t>
            </a:r>
            <a:r>
              <a:rPr lang="en-US" altLang="ko-KR" dirty="0"/>
              <a:t>? </a:t>
            </a:r>
            <a:r>
              <a:rPr lang="ko-KR" altLang="en-US" dirty="0"/>
              <a:t>를 검증하기 위해 과제를 정하고 진행해 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252BA-AE87-438D-A8D2-826A849520B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76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252BA-AE87-438D-A8D2-826A849520B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977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Exe </a:t>
            </a:r>
            <a:r>
              <a:rPr lang="ko-KR" altLang="en-US" dirty="0"/>
              <a:t>실행 </a:t>
            </a:r>
            <a:r>
              <a:rPr lang="en-US" altLang="ko-KR" dirty="0"/>
              <a:t>-&gt; </a:t>
            </a:r>
            <a:r>
              <a:rPr lang="ko-KR" altLang="en-US" dirty="0"/>
              <a:t>경로설정 </a:t>
            </a:r>
            <a:r>
              <a:rPr lang="en-US" altLang="ko-KR" dirty="0"/>
              <a:t>-&gt; </a:t>
            </a:r>
            <a:r>
              <a:rPr lang="ko-KR" altLang="en-US" dirty="0"/>
              <a:t>파일 하나 선택 </a:t>
            </a:r>
            <a:r>
              <a:rPr lang="en-US" altLang="ko-KR" dirty="0"/>
              <a:t>-&gt; RUN / </a:t>
            </a:r>
            <a:r>
              <a:rPr lang="ko-KR" altLang="en-US" dirty="0"/>
              <a:t>각 </a:t>
            </a:r>
            <a:r>
              <a:rPr lang="ko-KR" altLang="en-US" dirty="0" err="1"/>
              <a:t>경우별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초 </a:t>
            </a:r>
            <a:r>
              <a:rPr lang="en-US" altLang="ko-KR" dirty="0"/>
              <a:t>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252BA-AE87-438D-A8D2-826A849520B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504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252BA-AE87-438D-A8D2-826A849520B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165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1.jpeg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oi.readthedocs.io/en/latest/computer_vision/cnn/alexnet.html" TargetMode="External"/><Relationship Id="rId4" Type="http://schemas.openxmlformats.org/officeDocument/2006/relationships/hyperlink" Target="https://kevinthegrey.tistory.com/14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2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26" Type="http://schemas.openxmlformats.org/officeDocument/2006/relationships/image" Target="../media/image82.png"/><Relationship Id="rId3" Type="http://schemas.openxmlformats.org/officeDocument/2006/relationships/image" Target="../media/image40.png"/><Relationship Id="rId21" Type="http://schemas.openxmlformats.org/officeDocument/2006/relationships/image" Target="../media/image77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5" Type="http://schemas.openxmlformats.org/officeDocument/2006/relationships/image" Target="../media/image81.png"/><Relationship Id="rId2" Type="http://schemas.openxmlformats.org/officeDocument/2006/relationships/image" Target="../media/image59.pn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29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24" Type="http://schemas.openxmlformats.org/officeDocument/2006/relationships/image" Target="../media/image80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23" Type="http://schemas.openxmlformats.org/officeDocument/2006/relationships/image" Target="../media/image79.png"/><Relationship Id="rId28" Type="http://schemas.openxmlformats.org/officeDocument/2006/relationships/image" Target="../media/image84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Relationship Id="rId22" Type="http://schemas.openxmlformats.org/officeDocument/2006/relationships/image" Target="../media/image78.png"/><Relationship Id="rId27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88.png"/><Relationship Id="rId4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8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://www.dbpia.co.kr/journal/articleDetail?nodeId=NODE09346417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1990485" y="2390663"/>
            <a:ext cx="82110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chemeClr val="bg1"/>
                </a:solidFill>
              </a:rPr>
              <a:t>자동차 상태 분석을 위한 </a:t>
            </a:r>
            <a:r>
              <a:rPr lang="en-US" altLang="ko-KR" sz="4800" spc="-300" dirty="0">
                <a:solidFill>
                  <a:schemeClr val="bg1"/>
                </a:solidFill>
              </a:rPr>
              <a:t>Sim2Real </a:t>
            </a:r>
          </a:p>
          <a:p>
            <a:pPr algn="ctr"/>
            <a:r>
              <a:rPr lang="ko-KR" altLang="en-US" sz="4800" spc="-300" dirty="0">
                <a:solidFill>
                  <a:schemeClr val="bg1"/>
                </a:solidFill>
              </a:rPr>
              <a:t>딥러닝 기반 차량 동작 인식 시스템</a:t>
            </a:r>
            <a:endParaRPr lang="en-US" altLang="ko-KR" sz="4000" spc="-3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395283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4418300" y="4346555"/>
            <a:ext cx="3355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38</a:t>
            </a:r>
            <a:r>
              <a:rPr lang="ko-KR" altLang="en-US" sz="2000" dirty="0">
                <a:solidFill>
                  <a:schemeClr val="bg1"/>
                </a:solidFill>
              </a:rPr>
              <a:t>조 </a:t>
            </a:r>
            <a:r>
              <a:rPr lang="en-US" altLang="ko-KR" sz="2000" dirty="0">
                <a:solidFill>
                  <a:schemeClr val="bg1"/>
                </a:solidFill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</a:rPr>
              <a:t>여기에 팀 이름 입력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4589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전기컴퓨터공학부 정보컴퓨터공학 </a:t>
            </a:r>
            <a:r>
              <a:rPr lang="en-US" altLang="ko-KR" sz="1200" dirty="0">
                <a:solidFill>
                  <a:schemeClr val="bg1"/>
                </a:solidFill>
              </a:rPr>
              <a:t>2020</a:t>
            </a:r>
            <a:r>
              <a:rPr lang="ko-KR" altLang="en-US" sz="1200" dirty="0">
                <a:solidFill>
                  <a:schemeClr val="bg1"/>
                </a:solidFill>
              </a:rPr>
              <a:t>년도 전기 졸업과제 </a:t>
            </a:r>
            <a:r>
              <a:rPr lang="en-US" altLang="ko-KR" sz="1200" dirty="0">
                <a:solidFill>
                  <a:schemeClr val="bg1"/>
                </a:solidFill>
              </a:rPr>
              <a:t>38</a:t>
            </a:r>
            <a:r>
              <a:rPr lang="ko-KR" altLang="en-US" sz="1200" dirty="0">
                <a:solidFill>
                  <a:schemeClr val="bg1"/>
                </a:solidFill>
              </a:rPr>
              <a:t>조 발표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1EE83D-2C59-48E5-9FC0-24BFC51F2D2E}"/>
              </a:ext>
            </a:extLst>
          </p:cNvPr>
          <p:cNvSpPr txBox="1"/>
          <p:nvPr/>
        </p:nvSpPr>
        <p:spPr>
          <a:xfrm>
            <a:off x="5080339" y="5019813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201524582 – </a:t>
            </a:r>
            <a:r>
              <a:rPr lang="ko-KR" altLang="en-US" sz="1600" dirty="0" err="1">
                <a:solidFill>
                  <a:schemeClr val="bg1"/>
                </a:solidFill>
              </a:rPr>
              <a:t>정희석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201524527 – </a:t>
            </a:r>
            <a:r>
              <a:rPr lang="ko-KR" altLang="en-US" sz="1600" dirty="0">
                <a:solidFill>
                  <a:schemeClr val="bg1"/>
                </a:solidFill>
              </a:rPr>
              <a:t>이석준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201524473 – </a:t>
            </a:r>
            <a:r>
              <a:rPr lang="ko-KR" altLang="en-US" sz="1600" dirty="0">
                <a:solidFill>
                  <a:schemeClr val="bg1"/>
                </a:solidFill>
              </a:rPr>
              <a:t>방형진</a:t>
            </a: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63C56D-44BF-4D21-99C0-A92F8AE7EA9B}"/>
              </a:ext>
            </a:extLst>
          </p:cNvPr>
          <p:cNvGrpSpPr/>
          <p:nvPr/>
        </p:nvGrpSpPr>
        <p:grpSpPr>
          <a:xfrm>
            <a:off x="1080220" y="5541147"/>
            <a:ext cx="2038350" cy="383949"/>
            <a:chOff x="2028825" y="5485953"/>
            <a:chExt cx="2038350" cy="383949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26C93B2-28CD-450E-926E-80DE67A2B29A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4EDC6A-0FB7-4BD8-8BA0-9A3CA0735EA1}"/>
                </a:ext>
              </a:extLst>
            </p:cNvPr>
            <p:cNvSpPr txBox="1"/>
            <p:nvPr/>
          </p:nvSpPr>
          <p:spPr>
            <a:xfrm>
              <a:off x="2049972" y="5562125"/>
              <a:ext cx="19960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Simulator Environment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4042EA-EEC1-46AB-A174-BD6A75CE1C41}"/>
              </a:ext>
            </a:extLst>
          </p:cNvPr>
          <p:cNvGrpSpPr/>
          <p:nvPr/>
        </p:nvGrpSpPr>
        <p:grpSpPr>
          <a:xfrm>
            <a:off x="3744623" y="5541147"/>
            <a:ext cx="2038350" cy="403028"/>
            <a:chOff x="2028825" y="5485953"/>
            <a:chExt cx="2038350" cy="403028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15EFD1B-6F2A-4F7F-AC39-6ECBEEE2C1CD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95D167-5E12-43D8-9C3C-007D498E5384}"/>
                </a:ext>
              </a:extLst>
            </p:cNvPr>
            <p:cNvSpPr txBox="1"/>
            <p:nvPr/>
          </p:nvSpPr>
          <p:spPr>
            <a:xfrm>
              <a:off x="2238458" y="5581204"/>
              <a:ext cx="1619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Simulator Vehicle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47FCB8-5648-4539-9ADE-5546ABE5ADD5}"/>
              </a:ext>
            </a:extLst>
          </p:cNvPr>
          <p:cNvGrpSpPr/>
          <p:nvPr/>
        </p:nvGrpSpPr>
        <p:grpSpPr>
          <a:xfrm>
            <a:off x="6409026" y="5541147"/>
            <a:ext cx="2038350" cy="403028"/>
            <a:chOff x="2028825" y="5485953"/>
            <a:chExt cx="2038350" cy="403028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B9EB5B3-D70E-43D4-AFC6-8BF37F008866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FA88A2-EC37-4EBE-A526-0B8FFA3286D8}"/>
                </a:ext>
              </a:extLst>
            </p:cNvPr>
            <p:cNvSpPr txBox="1"/>
            <p:nvPr/>
          </p:nvSpPr>
          <p:spPr>
            <a:xfrm>
              <a:off x="2457262" y="5581204"/>
              <a:ext cx="11814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Real Vehicle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7EF1122-4309-412E-8DC9-B54B8EE7343A}"/>
              </a:ext>
            </a:extLst>
          </p:cNvPr>
          <p:cNvGrpSpPr/>
          <p:nvPr/>
        </p:nvGrpSpPr>
        <p:grpSpPr>
          <a:xfrm>
            <a:off x="9052283" y="5541147"/>
            <a:ext cx="2038350" cy="403028"/>
            <a:chOff x="2028825" y="5485953"/>
            <a:chExt cx="2038350" cy="403028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9363E6-0CAE-46B2-8B42-8178026D58BB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4C8DB32-D1FA-4DBD-8D29-24A7BB03C775}"/>
                </a:ext>
              </a:extLst>
            </p:cNvPr>
            <p:cNvSpPr txBox="1"/>
            <p:nvPr/>
          </p:nvSpPr>
          <p:spPr>
            <a:xfrm>
              <a:off x="2318478" y="5581204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OS &amp; Language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654C19-A88D-4260-A0B6-7D701D3722FB}"/>
              </a:ext>
            </a:extLst>
          </p:cNvPr>
          <p:cNvSpPr/>
          <p:nvPr/>
        </p:nvSpPr>
        <p:spPr>
          <a:xfrm>
            <a:off x="839881" y="2005321"/>
            <a:ext cx="2519028" cy="33587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r>
              <a:rPr lang="en-US" altLang="ko-KR" sz="160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Hardware: </a:t>
            </a:r>
          </a:p>
          <a:p>
            <a:r>
              <a:rPr lang="en-US" altLang="ko-KR" sz="1600" spc="-75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Logitech G29 racing wheel</a:t>
            </a:r>
          </a:p>
          <a:p>
            <a:endParaRPr lang="en-US" altLang="ko-KR" sz="1600" spc="-75" dirty="0">
              <a:solidFill>
                <a:schemeClr val="bg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600" kern="10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Software:         </a:t>
            </a:r>
            <a:r>
              <a:rPr lang="en-US" altLang="ko-KR" sz="1600" kern="100" dirty="0" err="1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EuroTruck</a:t>
            </a:r>
            <a:r>
              <a:rPr lang="en-US" altLang="ko-KR" sz="1600" kern="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Simulator 2</a:t>
            </a:r>
            <a:endParaRPr lang="ko-KR" altLang="ko-KR" sz="1600" kern="100" dirty="0">
              <a:solidFill>
                <a:schemeClr val="bg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45E26C-547B-4515-933F-7DC40CC7672A}"/>
              </a:ext>
            </a:extLst>
          </p:cNvPr>
          <p:cNvSpPr/>
          <p:nvPr/>
        </p:nvSpPr>
        <p:spPr>
          <a:xfrm>
            <a:off x="3504284" y="2005321"/>
            <a:ext cx="2519028" cy="335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altLang="ko-KR" sz="16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Hyundai Elantra 2017</a:t>
            </a:r>
          </a:p>
          <a:p>
            <a:pPr algn="ctr"/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algn="ctr"/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algn="ctr"/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4C5DABC-6DB6-478C-AE19-1CFA204533A6}"/>
              </a:ext>
            </a:extLst>
          </p:cNvPr>
          <p:cNvSpPr/>
          <p:nvPr/>
        </p:nvSpPr>
        <p:spPr>
          <a:xfrm>
            <a:off x="6168687" y="2005321"/>
            <a:ext cx="2519028" cy="33587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Hyundai Kona 2017</a:t>
            </a:r>
          </a:p>
          <a:p>
            <a:pPr algn="ctr" latinLnBrk="1">
              <a:lnSpc>
                <a:spcPct val="107000"/>
              </a:lnSpc>
              <a:spcAft>
                <a:spcPts val="800"/>
              </a:spcAft>
            </a:pPr>
            <a:endParaRPr lang="en-US" altLang="ko-KR" sz="1600" kern="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7000"/>
              </a:lnSpc>
              <a:spcAft>
                <a:spcPts val="800"/>
              </a:spcAft>
            </a:pPr>
            <a:endParaRPr lang="en-US" altLang="ko-KR" sz="1600" kern="100" dirty="0">
              <a:solidFill>
                <a:schemeClr val="bg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9E883B9-0077-4FD1-9A92-BDC2C9D7720E}"/>
              </a:ext>
            </a:extLst>
          </p:cNvPr>
          <p:cNvSpPr/>
          <p:nvPr/>
        </p:nvSpPr>
        <p:spPr>
          <a:xfrm>
            <a:off x="8833090" y="2005321"/>
            <a:ext cx="2519028" cy="33587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OS: Windows 10</a:t>
            </a: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Language: Python 3.7.5</a:t>
            </a: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Framework: </a:t>
            </a: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Google</a:t>
            </a:r>
            <a:r>
              <a:rPr lang="ko-KR" altLang="en-US" sz="1600" kern="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Colab</a:t>
            </a:r>
            <a:r>
              <a:rPr lang="ko-KR" altLang="en-US" sz="1600" kern="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with 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TensorFlow 2.3.0</a:t>
            </a:r>
            <a:endParaRPr lang="ko-KR" altLang="ko-KR" sz="1600" kern="100" dirty="0"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BA74F0-6F5A-4D56-87A1-1F0404D83709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E9FDC8-1C83-46AC-B727-D63F2A94FA9E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7FFF3B-3805-4EA3-9DB8-767B261305D7}"/>
              </a:ext>
            </a:extLst>
          </p:cNvPr>
          <p:cNvSpPr txBox="1"/>
          <p:nvPr/>
        </p:nvSpPr>
        <p:spPr>
          <a:xfrm>
            <a:off x="339536" y="1264666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개발 환경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420650-489A-45E4-B12D-9864C8BCB36F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EC0598D9-207C-4FD7-BDEE-3F5172B987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881" y="2005321"/>
            <a:ext cx="2519028" cy="2028734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CE6B0A77-6E77-4AE2-BD9B-A3FF491F44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8688" y="2005321"/>
            <a:ext cx="2519027" cy="2028733"/>
          </a:xfrm>
          <a:prstGeom prst="rect">
            <a:avLst/>
          </a:prstGeom>
        </p:spPr>
      </p:pic>
      <p:pic>
        <p:nvPicPr>
          <p:cNvPr id="51" name="그림 50" descr="자동차, 도로, 건물, 실외이(가) 표시된 사진&#10;&#10;자동 생성된 설명">
            <a:extLst>
              <a:ext uri="{FF2B5EF4-FFF2-40B4-BE49-F238E27FC236}">
                <a16:creationId xmlns:a16="http://schemas.microsoft.com/office/drawing/2014/main" id="{955D10E9-7130-4C0F-B556-4DF1AD69867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4284" y="2018499"/>
            <a:ext cx="2519028" cy="201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71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7D4CAC5-C74D-4BD9-B1D5-CD4B4CD7FD00}"/>
              </a:ext>
            </a:extLst>
          </p:cNvPr>
          <p:cNvSpPr/>
          <p:nvPr/>
        </p:nvSpPr>
        <p:spPr>
          <a:xfrm>
            <a:off x="0" y="0"/>
            <a:ext cx="6080766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2568FF6-3658-4606-8829-E833E0EFB199}"/>
              </a:ext>
            </a:extLst>
          </p:cNvPr>
          <p:cNvCxnSpPr>
            <a:cxnSpLocks/>
          </p:cNvCxnSpPr>
          <p:nvPr/>
        </p:nvCxnSpPr>
        <p:spPr>
          <a:xfrm>
            <a:off x="904240" y="27243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16EE11-98B7-4683-8EB7-F96C01FC8446}"/>
              </a:ext>
            </a:extLst>
          </p:cNvPr>
          <p:cNvCxnSpPr>
            <a:cxnSpLocks/>
          </p:cNvCxnSpPr>
          <p:nvPr/>
        </p:nvCxnSpPr>
        <p:spPr>
          <a:xfrm>
            <a:off x="904240" y="146115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543629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559018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254FAE-08CE-4857-8B7F-3E5F09F62B8E}"/>
              </a:ext>
            </a:extLst>
          </p:cNvPr>
          <p:cNvSpPr txBox="1"/>
          <p:nvPr/>
        </p:nvSpPr>
        <p:spPr>
          <a:xfrm>
            <a:off x="867081" y="2067023"/>
            <a:ext cx="44678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</a:rPr>
              <a:t>진행 과정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</a:rPr>
              <a:t>데이터 수집 및 분석 </a:t>
            </a:r>
            <a:r>
              <a:rPr lang="en-US" altLang="ko-KR" sz="2000" b="1" dirty="0">
                <a:solidFill>
                  <a:schemeClr val="bg1"/>
                </a:solidFill>
              </a:rPr>
              <a:t>(</a:t>
            </a:r>
            <a:r>
              <a:rPr lang="ko-KR" altLang="en-US" sz="2000" b="1" dirty="0" err="1">
                <a:solidFill>
                  <a:schemeClr val="bg1"/>
                </a:solidFill>
              </a:rPr>
              <a:t>방형진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</a:rPr>
              <a:t>데이터 정규화 및 모델링 </a:t>
            </a:r>
            <a:r>
              <a:rPr lang="en-US" altLang="ko-KR" sz="2000" b="1" dirty="0">
                <a:solidFill>
                  <a:schemeClr val="bg1"/>
                </a:solidFill>
              </a:rPr>
              <a:t>(</a:t>
            </a:r>
            <a:r>
              <a:rPr lang="ko-KR" altLang="en-US" sz="2000" b="1" dirty="0" err="1">
                <a:solidFill>
                  <a:schemeClr val="bg1"/>
                </a:solidFill>
              </a:rPr>
              <a:t>정희석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</a:rPr>
              <a:t>예측 </a:t>
            </a:r>
            <a:r>
              <a:rPr lang="en-US" altLang="ko-KR" sz="2000" b="1" dirty="0">
                <a:solidFill>
                  <a:schemeClr val="bg1"/>
                </a:solidFill>
              </a:rPr>
              <a:t>GUI</a:t>
            </a:r>
            <a:r>
              <a:rPr lang="ko-KR" altLang="en-US" sz="2000" b="1" dirty="0">
                <a:solidFill>
                  <a:schemeClr val="bg1"/>
                </a:solidFill>
              </a:rPr>
              <a:t> 프로그램 구현 </a:t>
            </a:r>
            <a:r>
              <a:rPr lang="en-US" altLang="ko-KR" sz="2000" b="1" dirty="0">
                <a:solidFill>
                  <a:schemeClr val="bg1"/>
                </a:solidFill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</a:rPr>
              <a:t>이석준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008F968-549A-4F77-B31F-62B3191705B6}"/>
              </a:ext>
            </a:extLst>
          </p:cNvPr>
          <p:cNvGrpSpPr/>
          <p:nvPr/>
        </p:nvGrpSpPr>
        <p:grpSpPr>
          <a:xfrm>
            <a:off x="6080766" y="0"/>
            <a:ext cx="6111235" cy="6857999"/>
            <a:chOff x="6080766" y="0"/>
            <a:chExt cx="6111235" cy="685799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0FCFA6D-7003-4AB1-82A9-3ECB7899EC9C}"/>
                </a:ext>
              </a:extLst>
            </p:cNvPr>
            <p:cNvSpPr/>
            <p:nvPr/>
          </p:nvSpPr>
          <p:spPr>
            <a:xfrm>
              <a:off x="6080766" y="0"/>
              <a:ext cx="6111234" cy="6857999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 descr="트럭, 버스, 엔진, 거리이(가) 표시된 사진&#10;&#10;자동 생성된 설명">
              <a:extLst>
                <a:ext uri="{FF2B5EF4-FFF2-40B4-BE49-F238E27FC236}">
                  <a16:creationId xmlns:a16="http://schemas.microsoft.com/office/drawing/2014/main" id="{782521AF-D8FE-425E-AF73-CCE8DA89EC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80767" y="665022"/>
              <a:ext cx="6111234" cy="55445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821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810CA6-A713-4155-9192-FA79527A7112}"/>
              </a:ext>
            </a:extLst>
          </p:cNvPr>
          <p:cNvSpPr/>
          <p:nvPr/>
        </p:nvSpPr>
        <p:spPr>
          <a:xfrm>
            <a:off x="904240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C3C7BC-6C03-443B-B698-5E7176BEDFE9}"/>
              </a:ext>
            </a:extLst>
          </p:cNvPr>
          <p:cNvSpPr/>
          <p:nvPr/>
        </p:nvSpPr>
        <p:spPr>
          <a:xfrm>
            <a:off x="904240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7296B0-0A58-4E5B-84C6-1B7686743AD4}"/>
              </a:ext>
            </a:extLst>
          </p:cNvPr>
          <p:cNvSpPr/>
          <p:nvPr/>
        </p:nvSpPr>
        <p:spPr>
          <a:xfrm>
            <a:off x="9179915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3662798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715D77-986C-4578-B4C3-1995406A87FD}"/>
              </a:ext>
            </a:extLst>
          </p:cNvPr>
          <p:cNvSpPr/>
          <p:nvPr/>
        </p:nvSpPr>
        <p:spPr>
          <a:xfrm>
            <a:off x="6421356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36988E-2D8A-4342-8243-09A547E7D6EC}"/>
              </a:ext>
            </a:extLst>
          </p:cNvPr>
          <p:cNvSpPr txBox="1"/>
          <p:nvPr/>
        </p:nvSpPr>
        <p:spPr>
          <a:xfrm>
            <a:off x="3109318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1B8E57-B6C0-426B-9C94-D341492FF2A8}"/>
              </a:ext>
            </a:extLst>
          </p:cNvPr>
          <p:cNvSpPr txBox="1"/>
          <p:nvPr/>
        </p:nvSpPr>
        <p:spPr>
          <a:xfrm>
            <a:off x="588352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D72D13-FFF4-441B-AC91-5C4F322B8D98}"/>
              </a:ext>
            </a:extLst>
          </p:cNvPr>
          <p:cNvSpPr txBox="1"/>
          <p:nvPr/>
        </p:nvSpPr>
        <p:spPr>
          <a:xfrm>
            <a:off x="861078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91FFF-2406-4D88-A105-687CD64C8FC8}"/>
              </a:ext>
            </a:extLst>
          </p:cNvPr>
          <p:cNvSpPr txBox="1"/>
          <p:nvPr/>
        </p:nvSpPr>
        <p:spPr>
          <a:xfrm>
            <a:off x="1439991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66E16B7-8F4A-40EC-8A94-87732325C658}"/>
              </a:ext>
            </a:extLst>
          </p:cNvPr>
          <p:cNvSpPr/>
          <p:nvPr/>
        </p:nvSpPr>
        <p:spPr>
          <a:xfrm>
            <a:off x="3662797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CBDC6E-AA71-4F89-8218-BCFA028919D9}"/>
              </a:ext>
            </a:extLst>
          </p:cNvPr>
          <p:cNvSpPr txBox="1"/>
          <p:nvPr/>
        </p:nvSpPr>
        <p:spPr>
          <a:xfrm>
            <a:off x="4221792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F692817-7443-4E95-9B0C-FFD278BFB24F}"/>
              </a:ext>
            </a:extLst>
          </p:cNvPr>
          <p:cNvSpPr/>
          <p:nvPr/>
        </p:nvSpPr>
        <p:spPr>
          <a:xfrm>
            <a:off x="6421354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AEDC52-367C-4DE7-8843-065F66A06654}"/>
              </a:ext>
            </a:extLst>
          </p:cNvPr>
          <p:cNvSpPr txBox="1"/>
          <p:nvPr/>
        </p:nvSpPr>
        <p:spPr>
          <a:xfrm>
            <a:off x="6981150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56A1E6F-2CBA-485B-9E68-BC92ECBF5530}"/>
              </a:ext>
            </a:extLst>
          </p:cNvPr>
          <p:cNvSpPr/>
          <p:nvPr/>
        </p:nvSpPr>
        <p:spPr>
          <a:xfrm>
            <a:off x="9179911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030968-735E-4DEA-B1BD-64EA306F9913}"/>
              </a:ext>
            </a:extLst>
          </p:cNvPr>
          <p:cNvSpPr txBox="1"/>
          <p:nvPr/>
        </p:nvSpPr>
        <p:spPr>
          <a:xfrm>
            <a:off x="9731479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590AC4-2998-482E-AB5A-9B18F7E09B2C}"/>
              </a:ext>
            </a:extLst>
          </p:cNvPr>
          <p:cNvSpPr txBox="1"/>
          <p:nvPr/>
        </p:nvSpPr>
        <p:spPr>
          <a:xfrm>
            <a:off x="904240" y="3278027"/>
            <a:ext cx="2016247" cy="84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예측할 동작 종류 결정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시뮬레이션 프로그램에서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가상 데이터 수집 및 분석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9094AF-D568-4C9C-A689-126322E4A26D}"/>
              </a:ext>
            </a:extLst>
          </p:cNvPr>
          <p:cNvSpPr txBox="1"/>
          <p:nvPr/>
        </p:nvSpPr>
        <p:spPr>
          <a:xfrm>
            <a:off x="3655044" y="3298386"/>
            <a:ext cx="2016251" cy="85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실제 차량 데이터와 비교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&amp; 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시뮬레이션 데이터 정규화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1308A5-35A1-412A-A7B4-4D65265489BE}"/>
              </a:ext>
            </a:extLst>
          </p:cNvPr>
          <p:cNvSpPr txBox="1"/>
          <p:nvPr/>
        </p:nvSpPr>
        <p:spPr>
          <a:xfrm>
            <a:off x="6413602" y="3298387"/>
            <a:ext cx="2056954" cy="84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예측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머신러닝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모델 구현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&amp;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모델 개량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BA64DC-7C54-45E3-BFC8-0E1A89DFF18E}"/>
              </a:ext>
            </a:extLst>
          </p:cNvPr>
          <p:cNvSpPr txBox="1"/>
          <p:nvPr/>
        </p:nvSpPr>
        <p:spPr>
          <a:xfrm>
            <a:off x="9179912" y="3298386"/>
            <a:ext cx="2041450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예측 결과 출력 용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UI 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프로그램 작성 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진행 과정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컴퓨터, 앉아있는, 젊은이(가) 표시된 사진&#10;&#10;자동 생성된 설명">
            <a:extLst>
              <a:ext uri="{FF2B5EF4-FFF2-40B4-BE49-F238E27FC236}">
                <a16:creationId xmlns:a16="http://schemas.microsoft.com/office/drawing/2014/main" id="{3FC12324-9B5F-440B-A237-EB56B4DC8F6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96" y="4473526"/>
            <a:ext cx="2022191" cy="1226234"/>
          </a:xfrm>
          <a:prstGeom prst="rect">
            <a:avLst/>
          </a:prstGeom>
        </p:spPr>
      </p:pic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898A4F43-1E53-432B-B203-0D9303B9738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116" y="3909264"/>
            <a:ext cx="2005418" cy="1802693"/>
          </a:xfrm>
          <a:prstGeom prst="rect">
            <a:avLst/>
          </a:prstGeom>
        </p:spPr>
      </p:pic>
      <p:pic>
        <p:nvPicPr>
          <p:cNvPr id="23" name="그림 2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6BB820E3-023A-419B-B3CD-A7475B02C65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232" y="4425908"/>
            <a:ext cx="2168901" cy="1286050"/>
          </a:xfrm>
          <a:prstGeom prst="rect">
            <a:avLst/>
          </a:prstGeom>
        </p:spPr>
      </p:pic>
      <p:pic>
        <p:nvPicPr>
          <p:cNvPr id="25" name="그림 24" descr="스크린샷이(가) 표시된 사진&#10;&#10;자동 생성된 설명">
            <a:extLst>
              <a:ext uri="{FF2B5EF4-FFF2-40B4-BE49-F238E27FC236}">
                <a16:creationId xmlns:a16="http://schemas.microsoft.com/office/drawing/2014/main" id="{2F714267-5E5F-47EB-9885-8DBDEAA4632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521" y="4473527"/>
            <a:ext cx="3051736" cy="12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0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9">
            <a:extLst>
              <a:ext uri="{FF2B5EF4-FFF2-40B4-BE49-F238E27FC236}">
                <a16:creationId xmlns:a16="http://schemas.microsoft.com/office/drawing/2014/main" id="{32938A2D-FF24-4C2B-9E32-070F10351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451421"/>
              </p:ext>
            </p:extLst>
          </p:nvPr>
        </p:nvGraphicFramePr>
        <p:xfrm>
          <a:off x="4083740" y="2983350"/>
          <a:ext cx="4004595" cy="32059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4865">
                  <a:extLst>
                    <a:ext uri="{9D8B030D-6E8A-4147-A177-3AD203B41FA5}">
                      <a16:colId xmlns:a16="http://schemas.microsoft.com/office/drawing/2014/main" val="251023580"/>
                    </a:ext>
                  </a:extLst>
                </a:gridCol>
                <a:gridCol w="1334865">
                  <a:extLst>
                    <a:ext uri="{9D8B030D-6E8A-4147-A177-3AD203B41FA5}">
                      <a16:colId xmlns:a16="http://schemas.microsoft.com/office/drawing/2014/main" val="2355941635"/>
                    </a:ext>
                  </a:extLst>
                </a:gridCol>
                <a:gridCol w="1334865">
                  <a:extLst>
                    <a:ext uri="{9D8B030D-6E8A-4147-A177-3AD203B41FA5}">
                      <a16:colId xmlns:a16="http://schemas.microsoft.com/office/drawing/2014/main" val="2221494426"/>
                    </a:ext>
                  </a:extLst>
                </a:gridCol>
              </a:tblGrid>
              <a:tr h="11918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3529643"/>
                  </a:ext>
                </a:extLst>
              </a:tr>
              <a:tr h="404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직진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정지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좌</a:t>
                      </a:r>
                      <a:r>
                        <a:rPr lang="en-US" altLang="ko-KR" sz="2000" b="1" dirty="0"/>
                        <a:t>/</a:t>
                      </a:r>
                      <a:r>
                        <a:rPr lang="ko-KR" altLang="en-US" sz="2000" b="1" dirty="0"/>
                        <a:t>우회전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016585"/>
                  </a:ext>
                </a:extLst>
              </a:tr>
              <a:tr h="1204443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9936958"/>
                  </a:ext>
                </a:extLst>
              </a:tr>
              <a:tr h="404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좌측 커브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우측 커브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차선 변경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000121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45CA64-A523-4752-B072-CC66E079FE79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35F21E-9CE5-46BA-A6BA-E5B58F819668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6D0DF4-2501-4846-B5C2-D3634EE19CC7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646BF3-44DB-4017-8507-E620F945A29B}"/>
              </a:ext>
            </a:extLst>
          </p:cNvPr>
          <p:cNvSpPr txBox="1"/>
          <p:nvPr/>
        </p:nvSpPr>
        <p:spPr>
          <a:xfrm>
            <a:off x="339536" y="1264666"/>
            <a:ext cx="3429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예측 대상 차량의 동작 결정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FF8E1E-3377-4305-A0B9-64B84B753A3A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DF44A8-C5D3-4C39-9C45-67D5460FE69C}"/>
              </a:ext>
            </a:extLst>
          </p:cNvPr>
          <p:cNvSpPr txBox="1"/>
          <p:nvPr/>
        </p:nvSpPr>
        <p:spPr>
          <a:xfrm>
            <a:off x="1603548" y="1908696"/>
            <a:ext cx="90075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가장 기본이 되는 차량의 동작에는 직진</a:t>
            </a:r>
            <a:r>
              <a:rPr lang="en-US" altLang="ko-KR" sz="2400" dirty="0"/>
              <a:t>, </a:t>
            </a:r>
            <a:r>
              <a:rPr lang="ko-KR" altLang="en-US" sz="2400" dirty="0"/>
              <a:t>정지</a:t>
            </a:r>
            <a:r>
              <a:rPr lang="en-US" altLang="ko-KR" sz="2400" dirty="0"/>
              <a:t>, </a:t>
            </a:r>
            <a:r>
              <a:rPr lang="ko-KR" altLang="en-US" sz="2400" dirty="0"/>
              <a:t>좌</a:t>
            </a:r>
            <a:r>
              <a:rPr lang="en-US" altLang="ko-KR" sz="2400" dirty="0"/>
              <a:t>/</a:t>
            </a:r>
            <a:r>
              <a:rPr lang="ko-KR" altLang="en-US" sz="2400" dirty="0"/>
              <a:t>우회전이 있고</a:t>
            </a:r>
            <a:endParaRPr lang="en-US" altLang="ko-KR" sz="2400" dirty="0"/>
          </a:p>
          <a:p>
            <a:pPr algn="ctr"/>
            <a:r>
              <a:rPr lang="ko-KR" altLang="en-US" sz="2400" dirty="0"/>
              <a:t>추가적으로 커브 주행과 차선 변경이 있다</a:t>
            </a:r>
            <a:r>
              <a:rPr lang="en-US" altLang="ko-KR" sz="2400" dirty="0"/>
              <a:t>.</a:t>
            </a:r>
            <a:endParaRPr lang="ko-KR" altLang="en-US" sz="2400" b="1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F238ED9-5D6C-481A-BE24-6BC7BD102B54}"/>
              </a:ext>
            </a:extLst>
          </p:cNvPr>
          <p:cNvGrpSpPr/>
          <p:nvPr/>
        </p:nvGrpSpPr>
        <p:grpSpPr>
          <a:xfrm>
            <a:off x="4128708" y="2989254"/>
            <a:ext cx="3934583" cy="2656579"/>
            <a:chOff x="7788030" y="2655768"/>
            <a:chExt cx="3934582" cy="2656579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E2F3762-0742-4156-A66C-42FDF61F3308}"/>
                </a:ext>
              </a:extLst>
            </p:cNvPr>
            <p:cNvGrpSpPr/>
            <p:nvPr/>
          </p:nvGrpSpPr>
          <p:grpSpPr>
            <a:xfrm>
              <a:off x="7804022" y="2655768"/>
              <a:ext cx="3900963" cy="1177817"/>
              <a:chOff x="7804022" y="2655766"/>
              <a:chExt cx="3900963" cy="1177816"/>
            </a:xfrm>
          </p:grpSpPr>
          <p:pic>
            <p:nvPicPr>
              <p:cNvPr id="1028" name="Picture 4" descr="제로안전/무재해를 위한 안전쇼핑몰">
                <a:extLst>
                  <a:ext uri="{FF2B5EF4-FFF2-40B4-BE49-F238E27FC236}">
                    <a16:creationId xmlns:a16="http://schemas.microsoft.com/office/drawing/2014/main" id="{CCB804FC-237B-423A-8A4E-1A17ADDC8D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864" t="19184" r="17754" b="19886"/>
              <a:stretch/>
            </p:blipFill>
            <p:spPr bwMode="auto">
              <a:xfrm>
                <a:off x="7804022" y="2655766"/>
                <a:ext cx="1232502" cy="11664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" name="Picture 2" descr="도로 교통 표지판 색상에 숨겨진 의미">
                <a:extLst>
                  <a:ext uri="{FF2B5EF4-FFF2-40B4-BE49-F238E27FC236}">
                    <a16:creationId xmlns:a16="http://schemas.microsoft.com/office/drawing/2014/main" id="{CD575015-FFD7-4EC1-B4A6-893A1DC8E8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77" t="8766" r="4452" b="6019"/>
              <a:stretch/>
            </p:blipFill>
            <p:spPr bwMode="auto">
              <a:xfrm>
                <a:off x="9112268" y="2661862"/>
                <a:ext cx="1238740" cy="11603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G마켓 - 도로표지판 지시310 좌우회전 고휘도커팅 원형 600">
                <a:extLst>
                  <a:ext uri="{FF2B5EF4-FFF2-40B4-BE49-F238E27FC236}">
                    <a16:creationId xmlns:a16="http://schemas.microsoft.com/office/drawing/2014/main" id="{E000A26E-635A-4A25-B31C-374F867198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9" t="18472" r="17727" b="19330"/>
              <a:stretch/>
            </p:blipFill>
            <p:spPr bwMode="auto">
              <a:xfrm>
                <a:off x="10466245" y="2655766"/>
                <a:ext cx="1238740" cy="11778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6" name="Picture 12" descr="건설자재백화점 콘마트::">
              <a:extLst>
                <a:ext uri="{FF2B5EF4-FFF2-40B4-BE49-F238E27FC236}">
                  <a16:creationId xmlns:a16="http://schemas.microsoft.com/office/drawing/2014/main" id="{BFF57182-67AC-4CA8-B319-73DDFC0B15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34" t="10001" r="24266" b="27514"/>
            <a:stretch/>
          </p:blipFill>
          <p:spPr bwMode="auto">
            <a:xfrm>
              <a:off x="10449511" y="4502368"/>
              <a:ext cx="1273101" cy="78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FAE61F7-9400-4960-9C34-2AFD2187B604}"/>
                </a:ext>
              </a:extLst>
            </p:cNvPr>
            <p:cNvGrpSpPr/>
            <p:nvPr/>
          </p:nvGrpSpPr>
          <p:grpSpPr>
            <a:xfrm>
              <a:off x="9140108" y="4481350"/>
              <a:ext cx="1198305" cy="830997"/>
              <a:chOff x="650814" y="5326556"/>
              <a:chExt cx="1588893" cy="1005840"/>
            </a:xfrm>
          </p:grpSpPr>
          <p:pic>
            <p:nvPicPr>
              <p:cNvPr id="1034" name="Picture 10" descr="카테고리 &gt; 도로시설.철도.기타 &gt; 기타 &gt; 갈매기표지판 &gt; 상품상세정보">
                <a:extLst>
                  <a:ext uri="{FF2B5EF4-FFF2-40B4-BE49-F238E27FC236}">
                    <a16:creationId xmlns:a16="http://schemas.microsoft.com/office/drawing/2014/main" id="{030BBE0C-29CC-486D-9CA5-B641E7F089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48" r="12934" b="466"/>
              <a:stretch/>
            </p:blipFill>
            <p:spPr bwMode="auto">
              <a:xfrm>
                <a:off x="650814" y="5326556"/>
                <a:ext cx="758107" cy="1005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10" descr="카테고리 &gt; 도로시설.철도.기타 &gt; 기타 &gt; 갈매기표지판 &gt; 상품상세정보">
                <a:extLst>
                  <a:ext uri="{FF2B5EF4-FFF2-40B4-BE49-F238E27FC236}">
                    <a16:creationId xmlns:a16="http://schemas.microsoft.com/office/drawing/2014/main" id="{3DA04C9D-DD62-4ECF-AE23-5A5923B30A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48" r="12934" b="466"/>
              <a:stretch/>
            </p:blipFill>
            <p:spPr bwMode="auto">
              <a:xfrm>
                <a:off x="1481600" y="5326556"/>
                <a:ext cx="758107" cy="1005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77F1472-46F3-4AEB-B1A2-A1EF12F618A4}"/>
                </a:ext>
              </a:extLst>
            </p:cNvPr>
            <p:cNvGrpSpPr/>
            <p:nvPr/>
          </p:nvGrpSpPr>
          <p:grpSpPr>
            <a:xfrm>
              <a:off x="7788030" y="4465923"/>
              <a:ext cx="1240983" cy="830997"/>
              <a:chOff x="2452565" y="5312269"/>
              <a:chExt cx="1588890" cy="1057090"/>
            </a:xfrm>
          </p:grpSpPr>
          <p:pic>
            <p:nvPicPr>
              <p:cNvPr id="1032" name="Picture 8" descr="카테고리 &gt; 도로시설.철도.기타 &gt; 기타 &gt; 갈매기표지판 &gt; 상품상세정보">
                <a:extLst>
                  <a:ext uri="{FF2B5EF4-FFF2-40B4-BE49-F238E27FC236}">
                    <a16:creationId xmlns:a16="http://schemas.microsoft.com/office/drawing/2014/main" id="{9B66EDCD-CD00-4A73-94ED-F8B8A70840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61" t="-272" r="15711" b="1277"/>
              <a:stretch/>
            </p:blipFill>
            <p:spPr bwMode="auto">
              <a:xfrm>
                <a:off x="2452565" y="5312269"/>
                <a:ext cx="758106" cy="10428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8" descr="카테고리 &gt; 도로시설.철도.기타 &gt; 기타 &gt; 갈매기표지판 &gt; 상품상세정보">
                <a:extLst>
                  <a:ext uri="{FF2B5EF4-FFF2-40B4-BE49-F238E27FC236}">
                    <a16:creationId xmlns:a16="http://schemas.microsoft.com/office/drawing/2014/main" id="{C4820E26-7616-455D-81C8-2ABA71E06C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61" t="-272" r="15711" b="1277"/>
              <a:stretch/>
            </p:blipFill>
            <p:spPr bwMode="auto">
              <a:xfrm>
                <a:off x="3283350" y="5326556"/>
                <a:ext cx="758105" cy="10428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741701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컴퓨터, 앉아있는, 젊은이(가) 표시된 사진&#10;&#10;자동 생성된 설명">
            <a:extLst>
              <a:ext uri="{FF2B5EF4-FFF2-40B4-BE49-F238E27FC236}">
                <a16:creationId xmlns:a16="http://schemas.microsoft.com/office/drawing/2014/main" id="{91C6BF99-6F69-4697-830D-054F1AEEBC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35" y="2052919"/>
            <a:ext cx="2487007" cy="15080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449FEF-0D68-4697-8497-2DDD4407F7F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341" y="2050410"/>
            <a:ext cx="3571377" cy="2812534"/>
          </a:xfrm>
          <a:prstGeom prst="rect">
            <a:avLst/>
          </a:prstGeom>
        </p:spPr>
      </p:pic>
      <p:pic>
        <p:nvPicPr>
          <p:cNvPr id="8" name="그림 7" descr="사람, 쥐고있는, 남자, 컴퓨터이(가) 표시된 사진&#10;&#10;자동 생성된 설명">
            <a:extLst>
              <a:ext uri="{FF2B5EF4-FFF2-40B4-BE49-F238E27FC236}">
                <a16:creationId xmlns:a16="http://schemas.microsoft.com/office/drawing/2014/main" id="{624C07DA-F823-4AEF-8969-1E01230C61F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75104" y="3556967"/>
            <a:ext cx="2483237" cy="13059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156109-D446-42F9-9E81-E53E7BC965BB}"/>
              </a:ext>
            </a:extLst>
          </p:cNvPr>
          <p:cNvSpPr txBox="1"/>
          <p:nvPr/>
        </p:nvSpPr>
        <p:spPr>
          <a:xfrm>
            <a:off x="7899409" y="5615981"/>
            <a:ext cx="3968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/>
              <a:t>Euro Truck Simulator 2 </a:t>
            </a:r>
            <a:r>
              <a:rPr lang="ko-KR" altLang="en-US" sz="2000" spc="-150" dirty="0"/>
              <a:t>프로그램 사용</a:t>
            </a:r>
            <a:endParaRPr lang="en-US" altLang="ko-KR" sz="20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45CA64-A523-4752-B072-CC66E079FE79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35F21E-9CE5-46BA-A6BA-E5B58F819668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6D0DF4-2501-4846-B5C2-D3634EE19CC7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646BF3-44DB-4017-8507-E620F945A29B}"/>
              </a:ext>
            </a:extLst>
          </p:cNvPr>
          <p:cNvSpPr txBox="1"/>
          <p:nvPr/>
        </p:nvSpPr>
        <p:spPr>
          <a:xfrm>
            <a:off x="339536" y="1264666"/>
            <a:ext cx="2281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학습 데이터 수집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FF8E1E-3377-4305-A0B9-64B84B753A3A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BCD29BFE-640B-47B1-9D14-13CE0FCAD06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9409" y="2012892"/>
            <a:ext cx="3971322" cy="360308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2371233-09D3-45AF-9022-55BA874DA2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509" y="4952591"/>
            <a:ext cx="7550249" cy="150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46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45CA64-A523-4752-B072-CC66E079FE79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35F21E-9CE5-46BA-A6BA-E5B58F819668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6D0DF4-2501-4846-B5C2-D3634EE19CC7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646BF3-44DB-4017-8507-E620F945A29B}"/>
              </a:ext>
            </a:extLst>
          </p:cNvPr>
          <p:cNvSpPr txBox="1"/>
          <p:nvPr/>
        </p:nvSpPr>
        <p:spPr>
          <a:xfrm>
            <a:off x="339536" y="1264666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데이터 선별 및 </a:t>
            </a:r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라벨링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FF8E1E-3377-4305-A0B9-64B84B753A3A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컴퓨터, 테이블, 책상, 대형이(가) 표시된 사진&#10;&#10;자동 생성된 설명">
            <a:extLst>
              <a:ext uri="{FF2B5EF4-FFF2-40B4-BE49-F238E27FC236}">
                <a16:creationId xmlns:a16="http://schemas.microsoft.com/office/drawing/2014/main" id="{B852A488-C939-4608-99E3-67B06E8162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653"/>
          <a:stretch/>
        </p:blipFill>
        <p:spPr>
          <a:xfrm>
            <a:off x="233742" y="3926410"/>
            <a:ext cx="5302093" cy="187782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F97580-9B51-4337-9D40-CD9C55F7D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80" y="2216465"/>
            <a:ext cx="7980171" cy="12125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3543199-0B6A-4600-8712-2F94EF9271AA}"/>
              </a:ext>
            </a:extLst>
          </p:cNvPr>
          <p:cNvSpPr txBox="1"/>
          <p:nvPr/>
        </p:nvSpPr>
        <p:spPr>
          <a:xfrm>
            <a:off x="327444" y="1798483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시뮬레이터 데이터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422FB2-6F5F-4C09-8486-AF7C7530549D}"/>
              </a:ext>
            </a:extLst>
          </p:cNvPr>
          <p:cNvSpPr txBox="1"/>
          <p:nvPr/>
        </p:nvSpPr>
        <p:spPr>
          <a:xfrm>
            <a:off x="292251" y="3508428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데이터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378B208-3D14-4DD3-B616-9C16E63B4439}"/>
              </a:ext>
            </a:extLst>
          </p:cNvPr>
          <p:cNvGrpSpPr/>
          <p:nvPr/>
        </p:nvGrpSpPr>
        <p:grpSpPr>
          <a:xfrm>
            <a:off x="977153" y="2219531"/>
            <a:ext cx="6129767" cy="3584708"/>
            <a:chOff x="977153" y="2219531"/>
            <a:chExt cx="6129767" cy="358470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7AE906E-807D-4D15-9CE3-A88590EECA73}"/>
                </a:ext>
              </a:extLst>
            </p:cNvPr>
            <p:cNvSpPr/>
            <p:nvPr/>
          </p:nvSpPr>
          <p:spPr>
            <a:xfrm>
              <a:off x="977153" y="3926410"/>
              <a:ext cx="1129777" cy="187782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498B05B-A5E3-4FE5-9806-2E9938D5AAF8}"/>
                </a:ext>
              </a:extLst>
            </p:cNvPr>
            <p:cNvSpPr/>
            <p:nvPr/>
          </p:nvSpPr>
          <p:spPr>
            <a:xfrm>
              <a:off x="4790440" y="3926410"/>
              <a:ext cx="755650" cy="187782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7493D3C-0139-4276-AD64-BBF3073778B3}"/>
                </a:ext>
              </a:extLst>
            </p:cNvPr>
            <p:cNvSpPr/>
            <p:nvPr/>
          </p:nvSpPr>
          <p:spPr>
            <a:xfrm>
              <a:off x="4045473" y="3926410"/>
              <a:ext cx="379207" cy="187782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E2DA70D-FF8A-4EE4-B290-E5E63C62ED65}"/>
                </a:ext>
              </a:extLst>
            </p:cNvPr>
            <p:cNvSpPr/>
            <p:nvPr/>
          </p:nvSpPr>
          <p:spPr>
            <a:xfrm>
              <a:off x="2313193" y="2219531"/>
              <a:ext cx="724647" cy="120947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6751415-225C-4854-8C5E-B558217A9F91}"/>
                </a:ext>
              </a:extLst>
            </p:cNvPr>
            <p:cNvSpPr/>
            <p:nvPr/>
          </p:nvSpPr>
          <p:spPr>
            <a:xfrm>
              <a:off x="5615193" y="2219531"/>
              <a:ext cx="1491727" cy="120947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DDD8AAA-3BB9-4B34-978E-9E427A1CF7E8}"/>
              </a:ext>
            </a:extLst>
          </p:cNvPr>
          <p:cNvGrpSpPr/>
          <p:nvPr/>
        </p:nvGrpSpPr>
        <p:grpSpPr>
          <a:xfrm>
            <a:off x="5615193" y="2924718"/>
            <a:ext cx="6125386" cy="3264766"/>
            <a:chOff x="5615193" y="2924718"/>
            <a:chExt cx="6125386" cy="3264766"/>
          </a:xfrm>
        </p:grpSpPr>
        <p:sp>
          <p:nvSpPr>
            <p:cNvPr id="37" name="화살표: 오른쪽 36">
              <a:extLst>
                <a:ext uri="{FF2B5EF4-FFF2-40B4-BE49-F238E27FC236}">
                  <a16:creationId xmlns:a16="http://schemas.microsoft.com/office/drawing/2014/main" id="{5FBE2BCD-E3BF-4140-BEC7-6EDE21DFC8F4}"/>
                </a:ext>
              </a:extLst>
            </p:cNvPr>
            <p:cNvSpPr/>
            <p:nvPr/>
          </p:nvSpPr>
          <p:spPr>
            <a:xfrm>
              <a:off x="5615193" y="5015520"/>
              <a:ext cx="74803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그림 38" descr="걸린, 채운, 옅은, 테이블이(가) 표시된 사진&#10;&#10;자동 생성된 설명">
              <a:extLst>
                <a:ext uri="{FF2B5EF4-FFF2-40B4-BE49-F238E27FC236}">
                  <a16:creationId xmlns:a16="http://schemas.microsoft.com/office/drawing/2014/main" id="{1AEA4065-5CED-4B50-A950-D44C9CBD8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8485" y="3847781"/>
              <a:ext cx="5302094" cy="802686"/>
            </a:xfrm>
            <a:prstGeom prst="rect">
              <a:avLst/>
            </a:prstGeom>
          </p:spPr>
        </p:pic>
        <p:pic>
          <p:nvPicPr>
            <p:cNvPr id="41" name="그림 40" descr="걸린, 이중, 시계이(가) 표시된 사진&#10;&#10;자동 생성된 설명">
              <a:extLst>
                <a:ext uri="{FF2B5EF4-FFF2-40B4-BE49-F238E27FC236}">
                  <a16:creationId xmlns:a16="http://schemas.microsoft.com/office/drawing/2014/main" id="{1803ACFB-FA64-4E10-8AA7-0C866D0E3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2326" y="5069247"/>
              <a:ext cx="4724809" cy="1120237"/>
            </a:xfrm>
            <a:prstGeom prst="rect">
              <a:avLst/>
            </a:prstGeom>
          </p:spPr>
        </p:pic>
        <p:sp>
          <p:nvSpPr>
            <p:cNvPr id="43" name="화살표: 오른쪽 42">
              <a:extLst>
                <a:ext uri="{FF2B5EF4-FFF2-40B4-BE49-F238E27FC236}">
                  <a16:creationId xmlns:a16="http://schemas.microsoft.com/office/drawing/2014/main" id="{73229391-1054-4BCC-AE3D-AEC0F397F701}"/>
                </a:ext>
              </a:extLst>
            </p:cNvPr>
            <p:cNvSpPr/>
            <p:nvPr/>
          </p:nvSpPr>
          <p:spPr>
            <a:xfrm rot="5400000">
              <a:off x="8770771" y="3070180"/>
              <a:ext cx="74803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742358E-660A-4229-BC8B-1A7841237A4D}"/>
                </a:ext>
              </a:extLst>
            </p:cNvPr>
            <p:cNvSpPr/>
            <p:nvPr/>
          </p:nvSpPr>
          <p:spPr>
            <a:xfrm>
              <a:off x="8592089" y="2924718"/>
              <a:ext cx="664848" cy="2294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98DA644-78F7-476F-AB6C-9E1F0B4EC288}"/>
                </a:ext>
              </a:extLst>
            </p:cNvPr>
            <p:cNvSpPr txBox="1"/>
            <p:nvPr/>
          </p:nvSpPr>
          <p:spPr>
            <a:xfrm>
              <a:off x="6371948" y="3503518"/>
              <a:ext cx="25859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/>
                <a:t>선별된 시뮬레이터 데이터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56BEE18-7127-4074-B64B-B8E9D2FD011C}"/>
                </a:ext>
              </a:extLst>
            </p:cNvPr>
            <p:cNvSpPr txBox="1"/>
            <p:nvPr/>
          </p:nvSpPr>
          <p:spPr>
            <a:xfrm>
              <a:off x="6371948" y="4676966"/>
              <a:ext cx="19704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/>
                <a:t>선별된 실제 데이터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1022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4762" y="4762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14AAE1-4F57-4DEF-BE0A-FCF893B48581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09569-D629-4314-B6E2-59F2295E3D9C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1CFB56-7EA6-464B-B195-C9F7D4C9269F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32435-0792-465F-B001-BF5CEEF9D45F}"/>
              </a:ext>
            </a:extLst>
          </p:cNvPr>
          <p:cNvSpPr txBox="1"/>
          <p:nvPr/>
        </p:nvSpPr>
        <p:spPr>
          <a:xfrm>
            <a:off x="339536" y="1264666"/>
            <a:ext cx="3230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학습 및 실제 데이터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8EC632-1E89-444B-8584-CC5C2DE5802E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A8AE01-B0FD-494C-ACBD-2354B19B5D21}"/>
              </a:ext>
            </a:extLst>
          </p:cNvPr>
          <p:cNvSpPr txBox="1"/>
          <p:nvPr/>
        </p:nvSpPr>
        <p:spPr>
          <a:xfrm>
            <a:off x="1560227" y="1726331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시뮬레이터 데이터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2C99E8-F64B-4FFF-AB65-1770BBE59456}"/>
              </a:ext>
            </a:extLst>
          </p:cNvPr>
          <p:cNvSpPr txBox="1"/>
          <p:nvPr/>
        </p:nvSpPr>
        <p:spPr>
          <a:xfrm>
            <a:off x="6703645" y="1735501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데이터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E9DB5665-40AF-40B7-ACE8-32BBDEC929E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099" y="2569455"/>
            <a:ext cx="4649256" cy="2878110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5C079F67-F4EE-4148-9551-8A0260E27650}"/>
              </a:ext>
            </a:extLst>
          </p:cNvPr>
          <p:cNvSpPr/>
          <p:nvPr/>
        </p:nvSpPr>
        <p:spPr>
          <a:xfrm>
            <a:off x="0" y="5593334"/>
            <a:ext cx="12192000" cy="12646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시뮬레이션 데이터와 실제 차량 데이터를 분석</a:t>
            </a:r>
            <a:endParaRPr lang="en-US" altLang="ko-KR" sz="2400" dirty="0"/>
          </a:p>
          <a:p>
            <a:pPr algn="ctr"/>
            <a:r>
              <a:rPr lang="ko-KR" altLang="en-US" sz="2400" dirty="0"/>
              <a:t>해당 자료를 바탕으로 </a:t>
            </a:r>
            <a:endParaRPr lang="en-US" altLang="ko-KR" sz="2400" dirty="0"/>
          </a:p>
          <a:p>
            <a:pPr algn="ctr"/>
            <a:r>
              <a:rPr lang="ko-KR" altLang="en-US" sz="2400" dirty="0"/>
              <a:t>시뮬레이션 데이터 정규화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30734EC-5468-43BB-B11B-CE7B09CF174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876" y="2074054"/>
            <a:ext cx="6274127" cy="57456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EF63DD5-3A3D-418E-A9A3-3C631BC0036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074056"/>
            <a:ext cx="5917876" cy="54194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BE7D1E93-3FE1-4AA5-90B9-8BBD74E259D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3645" y="2603438"/>
            <a:ext cx="4649255" cy="287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64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14AAE1-4F57-4DEF-BE0A-FCF893B48581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09569-D629-4314-B6E2-59F2295E3D9C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1CFB56-7EA6-464B-B195-C9F7D4C9269F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32435-0792-465F-B001-BF5CEEF9D45F}"/>
              </a:ext>
            </a:extLst>
          </p:cNvPr>
          <p:cNvSpPr txBox="1"/>
          <p:nvPr/>
        </p:nvSpPr>
        <p:spPr>
          <a:xfrm>
            <a:off x="339536" y="1264666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데이터 정규화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8EC632-1E89-444B-8584-CC5C2DE5802E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876321-741D-4682-8AC2-1C1D00CC6F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060" y="1913974"/>
            <a:ext cx="10327879" cy="231668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97D7243-E412-4E67-990B-601ED074D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" y="4570570"/>
            <a:ext cx="4191585" cy="87642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48E78E5-3BCA-4613-B301-D3CEEAFC72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692" y="4570570"/>
            <a:ext cx="1641179" cy="202614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F7A5783-331D-4F17-91CF-1FD8B61595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531" y="4570570"/>
            <a:ext cx="2019582" cy="73352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75B1766-E55F-408C-B341-6D34114BBFF8}"/>
              </a:ext>
            </a:extLst>
          </p:cNvPr>
          <p:cNvSpPr txBox="1"/>
          <p:nvPr/>
        </p:nvSpPr>
        <p:spPr>
          <a:xfrm>
            <a:off x="132080" y="4232016"/>
            <a:ext cx="1191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1</a:t>
            </a:r>
            <a:r>
              <a:rPr lang="ko-KR" altLang="en-US" sz="1600" dirty="0"/>
              <a:t>차 정규화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025076-7A90-4ADD-A5EC-092BEFC8D750}"/>
              </a:ext>
            </a:extLst>
          </p:cNvPr>
          <p:cNvSpPr txBox="1"/>
          <p:nvPr/>
        </p:nvSpPr>
        <p:spPr>
          <a:xfrm>
            <a:off x="5647491" y="4245885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범위 제한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6D980D-547C-4524-AB5F-F307BDD7B4C0}"/>
              </a:ext>
            </a:extLst>
          </p:cNvPr>
          <p:cNvSpPr txBox="1"/>
          <p:nvPr/>
        </p:nvSpPr>
        <p:spPr>
          <a:xfrm>
            <a:off x="8445781" y="4232016"/>
            <a:ext cx="11015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2</a:t>
            </a:r>
            <a:r>
              <a:rPr lang="ko-KR" altLang="en-US" sz="1600" dirty="0"/>
              <a:t>차 정규화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AD99F1DB-CA9C-4BF3-8E21-68A07985D6AD}"/>
              </a:ext>
            </a:extLst>
          </p:cNvPr>
          <p:cNvSpPr/>
          <p:nvPr/>
        </p:nvSpPr>
        <p:spPr>
          <a:xfrm>
            <a:off x="4563035" y="4584439"/>
            <a:ext cx="735106" cy="5881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254FEE9-083B-4B81-A925-79088B8CB6B7}"/>
              </a:ext>
            </a:extLst>
          </p:cNvPr>
          <p:cNvSpPr/>
          <p:nvPr/>
        </p:nvSpPr>
        <p:spPr>
          <a:xfrm>
            <a:off x="7483972" y="4620295"/>
            <a:ext cx="735106" cy="5881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696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EF8A5-6485-40DD-91CA-F490B5929352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A306F-98A2-43F5-9DD0-CB701AD361C6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AD2CFB-013A-4376-81D7-8EDD1F0423A4}"/>
              </a:ext>
            </a:extLst>
          </p:cNvPr>
          <p:cNvSpPr txBox="1"/>
          <p:nvPr/>
        </p:nvSpPr>
        <p:spPr>
          <a:xfrm>
            <a:off x="339536" y="1264666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초기 모델링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5B9BA5-CEEC-4519-929A-905540F8702C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4EE98BA-36A1-4F9F-96A5-5802365F778C}"/>
              </a:ext>
            </a:extLst>
          </p:cNvPr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16882" y="3997611"/>
            <a:ext cx="2959364" cy="2471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F6D2ACB-3988-4D03-935C-3945AD8C708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760" y="3997611"/>
            <a:ext cx="3097250" cy="26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D5BE39-B7B6-4E20-B421-50A84F27B2FB}"/>
              </a:ext>
            </a:extLst>
          </p:cNvPr>
          <p:cNvSpPr txBox="1"/>
          <p:nvPr/>
        </p:nvSpPr>
        <p:spPr>
          <a:xfrm>
            <a:off x="2463205" y="1726330"/>
            <a:ext cx="1128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DNN</a:t>
            </a:r>
            <a:r>
              <a:rPr lang="ko-KR" altLang="en-US" sz="1600" dirty="0"/>
              <a:t> 모델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1B1B1D-35EA-463B-8F16-1C2555B16B78}"/>
              </a:ext>
            </a:extLst>
          </p:cNvPr>
          <p:cNvSpPr txBox="1"/>
          <p:nvPr/>
        </p:nvSpPr>
        <p:spPr>
          <a:xfrm>
            <a:off x="8340991" y="1726330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CNN</a:t>
            </a:r>
            <a:r>
              <a:rPr lang="ko-KR" altLang="en-US" sz="1600" dirty="0"/>
              <a:t> 모델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2F207-9337-4B6F-9B4A-2AB6093334B9}"/>
              </a:ext>
            </a:extLst>
          </p:cNvPr>
          <p:cNvSpPr txBox="1"/>
          <p:nvPr/>
        </p:nvSpPr>
        <p:spPr>
          <a:xfrm>
            <a:off x="6506689" y="3997611"/>
            <a:ext cx="8723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라벨 별</a:t>
            </a:r>
            <a:endParaRPr lang="en-US" altLang="ko-KR" sz="1600" dirty="0"/>
          </a:p>
          <a:p>
            <a:pPr algn="ctr"/>
            <a:r>
              <a:rPr lang="ko-KR" altLang="en-US" sz="1600" dirty="0"/>
              <a:t>정확도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D61618-4110-40E4-A689-59AB506226CD}"/>
              </a:ext>
            </a:extLst>
          </p:cNvPr>
          <p:cNvSpPr txBox="1"/>
          <p:nvPr/>
        </p:nvSpPr>
        <p:spPr>
          <a:xfrm>
            <a:off x="442775" y="4002342"/>
            <a:ext cx="8723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라벨 별</a:t>
            </a:r>
            <a:endParaRPr lang="en-US" altLang="ko-KR" sz="1600" dirty="0"/>
          </a:p>
          <a:p>
            <a:pPr algn="ctr"/>
            <a:r>
              <a:rPr lang="ko-KR" altLang="en-US" sz="1600" dirty="0"/>
              <a:t>정확도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2FC1C72B-0EE4-4AC4-8877-5219C5ECC05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882" y="2064884"/>
            <a:ext cx="2821479" cy="1974124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97EA2F01-974D-40EF-87C2-997A956153D7}"/>
              </a:ext>
            </a:extLst>
          </p:cNvPr>
          <p:cNvGrpSpPr/>
          <p:nvPr/>
        </p:nvGrpSpPr>
        <p:grpSpPr>
          <a:xfrm>
            <a:off x="5276849" y="2120430"/>
            <a:ext cx="6413501" cy="1877182"/>
            <a:chOff x="5034159" y="2437929"/>
            <a:chExt cx="6656192" cy="1982141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022231DE-74B9-476C-99A1-241EBA5133CC}"/>
                </a:ext>
              </a:extLst>
            </p:cNvPr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391775" y="2437929"/>
              <a:ext cx="1298576" cy="12228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그림 14" descr="시계이(가) 표시된 사진&#10;&#10;자동 생성된 설명">
              <a:extLst>
                <a:ext uri="{FF2B5EF4-FFF2-40B4-BE49-F238E27FC236}">
                  <a16:creationId xmlns:a16="http://schemas.microsoft.com/office/drawing/2014/main" id="{08522E12-E8EA-4AAB-9F0F-647A7134B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4159" y="2437929"/>
              <a:ext cx="5267129" cy="1982141"/>
            </a:xfrm>
            <a:prstGeom prst="rect">
              <a:avLst/>
            </a:prstGeom>
          </p:spPr>
        </p:pic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F23C6CC-D71D-4391-BFA3-4944D4E79207}"/>
                </a:ext>
              </a:extLst>
            </p:cNvPr>
            <p:cNvCxnSpPr/>
            <p:nvPr/>
          </p:nvCxnSpPr>
          <p:spPr>
            <a:xfrm flipV="1">
              <a:off x="10301288" y="2644775"/>
              <a:ext cx="442912" cy="476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F6EA399-8E18-4436-A82C-0F08CA648C0C}"/>
                </a:ext>
              </a:extLst>
            </p:cNvPr>
            <p:cNvCxnSpPr/>
            <p:nvPr/>
          </p:nvCxnSpPr>
          <p:spPr>
            <a:xfrm flipV="1">
              <a:off x="9572625" y="3463925"/>
              <a:ext cx="1171575" cy="857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그림 8" descr="키보드이(가) 표시된 사진&#10;&#10;자동 생성된 설명">
            <a:extLst>
              <a:ext uri="{FF2B5EF4-FFF2-40B4-BE49-F238E27FC236}">
                <a16:creationId xmlns:a16="http://schemas.microsoft.com/office/drawing/2014/main" id="{3F815C63-021D-44A2-94FA-02D61B8588A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9430" y="4039008"/>
            <a:ext cx="324507" cy="262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428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10AD75-0537-43C9-A65B-2285F22132BD}"/>
              </a:ext>
            </a:extLst>
          </p:cNvPr>
          <p:cNvSpPr txBox="1"/>
          <p:nvPr/>
        </p:nvSpPr>
        <p:spPr>
          <a:xfrm>
            <a:off x="339536" y="1264666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393939"/>
                </a:solidFill>
                <a:latin typeface="+mn-ea"/>
              </a:rPr>
              <a:t>모델 제작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D3AA9-BF5D-40A5-B588-4C1902D3B67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F3850B-F744-489C-A3E8-4E5DD8D72185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9C30E2-30EF-4A03-A7BE-31E7E05ED747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8AAB04D-D420-437D-B955-DC95A1CAB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82" y="3131358"/>
            <a:ext cx="2356416" cy="169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lexNet — Organize everything I know documentation">
            <a:extLst>
              <a:ext uri="{FF2B5EF4-FFF2-40B4-BE49-F238E27FC236}">
                <a16:creationId xmlns:a16="http://schemas.microsoft.com/office/drawing/2014/main" id="{86D99622-27FD-4B24-B9C8-524A39576B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651759" y="3171175"/>
            <a:ext cx="2474252" cy="138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3623C0-8135-4EDA-8B04-F42E77CBCCAE}"/>
              </a:ext>
            </a:extLst>
          </p:cNvPr>
          <p:cNvSpPr txBox="1"/>
          <p:nvPr/>
        </p:nvSpPr>
        <p:spPr>
          <a:xfrm>
            <a:off x="26938" y="6380405"/>
            <a:ext cx="89057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hlinkClick r:id="rId4"/>
              </a:rPr>
              <a:t>GAP</a:t>
            </a:r>
            <a:r>
              <a:rPr lang="ko-KR" altLang="en-US" sz="1400" dirty="0">
                <a:hlinkClick r:id="rId4"/>
              </a:rPr>
              <a:t> 그림 출처</a:t>
            </a:r>
            <a:r>
              <a:rPr lang="en-US" altLang="ko-KR" sz="1400" dirty="0">
                <a:hlinkClick r:id="rId4"/>
              </a:rPr>
              <a:t>: https://kevinthegrey.tistory.com/142</a:t>
            </a:r>
            <a:r>
              <a:rPr lang="en-US" altLang="ko-KR" sz="1400" dirty="0">
                <a:solidFill>
                  <a:srgbClr val="90BB23"/>
                </a:solidFill>
              </a:rPr>
              <a:t> , available 20/08/14</a:t>
            </a:r>
          </a:p>
          <a:p>
            <a:r>
              <a:rPr lang="en-US" altLang="ko-KR" sz="1400" dirty="0">
                <a:hlinkClick r:id="rId4"/>
              </a:rPr>
              <a:t>Flatten </a:t>
            </a:r>
            <a:r>
              <a:rPr lang="ko-KR" altLang="en-US" sz="1400" dirty="0">
                <a:hlinkClick r:id="rId4"/>
              </a:rPr>
              <a:t>그림</a:t>
            </a:r>
            <a:r>
              <a:rPr lang="en-US" altLang="ko-KR" sz="1400" dirty="0">
                <a:hlinkClick r:id="rId4"/>
              </a:rPr>
              <a:t> </a:t>
            </a:r>
            <a:r>
              <a:rPr lang="ko-KR" altLang="en-US" sz="1400" dirty="0">
                <a:hlinkClick r:id="rId4"/>
              </a:rPr>
              <a:t>출처</a:t>
            </a:r>
            <a:r>
              <a:rPr lang="en-US" altLang="ko-KR" sz="1400" dirty="0">
                <a:hlinkClick r:id="rId4"/>
              </a:rPr>
              <a:t>: </a:t>
            </a:r>
            <a:r>
              <a:rPr lang="en-US" altLang="ko-KR" sz="1400" dirty="0">
                <a:hlinkClick r:id="rId5"/>
              </a:rPr>
              <a:t>https://oi.readthedocs.io/en/latest/computer_vision/cnn/alexnet.html</a:t>
            </a:r>
            <a:r>
              <a:rPr lang="en-US" altLang="ko-KR" sz="1400" dirty="0">
                <a:solidFill>
                  <a:srgbClr val="90BB23"/>
                </a:solidFill>
              </a:rPr>
              <a:t>, available 20/08/14</a:t>
            </a:r>
          </a:p>
          <a:p>
            <a:endParaRPr lang="ko-KR" altLang="en-US" sz="1400" dirty="0">
              <a:solidFill>
                <a:srgbClr val="90BB23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0404252-18CA-4E83-94F7-7DA4AD4B3891}"/>
              </a:ext>
            </a:extLst>
          </p:cNvPr>
          <p:cNvGrpSpPr/>
          <p:nvPr/>
        </p:nvGrpSpPr>
        <p:grpSpPr>
          <a:xfrm>
            <a:off x="2497704" y="1888891"/>
            <a:ext cx="7115311" cy="4309450"/>
            <a:chOff x="2497704" y="1340251"/>
            <a:chExt cx="7115311" cy="430945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95ABCC2-E4A7-4D97-A71B-9252C7F08F03}"/>
                </a:ext>
              </a:extLst>
            </p:cNvPr>
            <p:cNvGrpSpPr/>
            <p:nvPr/>
          </p:nvGrpSpPr>
          <p:grpSpPr>
            <a:xfrm>
              <a:off x="2497704" y="1340251"/>
              <a:ext cx="7115311" cy="4309450"/>
              <a:chOff x="1978253" y="1946154"/>
              <a:chExt cx="7115311" cy="4309450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9122A060-9A25-4DFB-B3A8-DB9E9CE64455}"/>
                  </a:ext>
                </a:extLst>
              </p:cNvPr>
              <p:cNvSpPr/>
              <p:nvPr/>
            </p:nvSpPr>
            <p:spPr>
              <a:xfrm>
                <a:off x="1978253" y="1946154"/>
                <a:ext cx="4229871" cy="4309450"/>
              </a:xfrm>
              <a:prstGeom prst="ellipse">
                <a:avLst/>
              </a:prstGeom>
              <a:solidFill>
                <a:schemeClr val="accent5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9834F69E-84F5-425C-BFFA-ECBD89D4C281}"/>
                  </a:ext>
                </a:extLst>
              </p:cNvPr>
              <p:cNvSpPr/>
              <p:nvPr/>
            </p:nvSpPr>
            <p:spPr>
              <a:xfrm>
                <a:off x="4863692" y="1946154"/>
                <a:ext cx="4229872" cy="4309450"/>
              </a:xfrm>
              <a:prstGeom prst="ellipse">
                <a:avLst/>
              </a:prstGeom>
              <a:solidFill>
                <a:schemeClr val="accent3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E43E9A-11AD-4550-B9BC-9661472E5078}"/>
                  </a:ext>
                </a:extLst>
              </p:cNvPr>
              <p:cNvSpPr txBox="1"/>
              <p:nvPr/>
            </p:nvSpPr>
            <p:spPr>
              <a:xfrm>
                <a:off x="2012300" y="2972995"/>
                <a:ext cx="291733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CNN</a:t>
                </a:r>
              </a:p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Global Average Pooling</a:t>
                </a:r>
                <a:endParaRPr lang="ko-KR" altLang="en-US" sz="20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1814B5-8AAB-42E2-AFFE-798B7BC7A244}"/>
                  </a:ext>
                </a:extLst>
              </p:cNvPr>
              <p:cNvSpPr txBox="1"/>
              <p:nvPr/>
            </p:nvSpPr>
            <p:spPr>
              <a:xfrm>
                <a:off x="4976052" y="3746936"/>
                <a:ext cx="112883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spc="-300" dirty="0">
                    <a:solidFill>
                      <a:schemeClr val="bg1"/>
                    </a:solidFill>
                    <a:latin typeface="+mj-ea"/>
                    <a:ea typeface="+mj-ea"/>
                  </a:rPr>
                  <a:t>Combined </a:t>
                </a:r>
              </a:p>
              <a:p>
                <a:pPr algn="ctr"/>
                <a:r>
                  <a:rPr lang="en-US" altLang="ko-KR" sz="2000" spc="-300" dirty="0">
                    <a:solidFill>
                      <a:schemeClr val="bg1"/>
                    </a:solidFill>
                    <a:latin typeface="+mj-ea"/>
                    <a:ea typeface="+mj-ea"/>
                  </a:rPr>
                  <a:t>model</a:t>
                </a:r>
                <a:endParaRPr lang="ko-KR" altLang="en-US" sz="2000" spc="-3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18A733-300A-4730-A394-3E3185E89C0E}"/>
                  </a:ext>
                </a:extLst>
              </p:cNvPr>
              <p:cNvSpPr txBox="1"/>
              <p:nvPr/>
            </p:nvSpPr>
            <p:spPr>
              <a:xfrm>
                <a:off x="6886545" y="2972995"/>
                <a:ext cx="117030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CNN</a:t>
                </a:r>
              </a:p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Flatten</a:t>
                </a:r>
                <a:endParaRPr lang="ko-KR" altLang="en-US" sz="20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5878313-7C82-4070-875A-D7A2F0DAA310}"/>
                </a:ext>
              </a:extLst>
            </p:cNvPr>
            <p:cNvSpPr txBox="1"/>
            <p:nvPr/>
          </p:nvSpPr>
          <p:spPr>
            <a:xfrm>
              <a:off x="2610063" y="3076571"/>
              <a:ext cx="2804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Convolution Layer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의 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각 채널별로 평균 값을 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구하여 해당 값들을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가지는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차원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Layer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B76B97-619B-434C-BD57-6EDB6CF49739}"/>
                </a:ext>
              </a:extLst>
            </p:cNvPr>
            <p:cNvSpPr txBox="1"/>
            <p:nvPr/>
          </p:nvSpPr>
          <p:spPr>
            <a:xfrm>
              <a:off x="6724958" y="3079477"/>
              <a:ext cx="25308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Convolution Layer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의 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모든 값을 다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가지는 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단순한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차원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Layer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F619CEE-546F-404E-9D37-C3EF18B1FA17}"/>
              </a:ext>
            </a:extLst>
          </p:cNvPr>
          <p:cNvGrpSpPr/>
          <p:nvPr/>
        </p:nvGrpSpPr>
        <p:grpSpPr>
          <a:xfrm>
            <a:off x="3998810" y="4825540"/>
            <a:ext cx="4141561" cy="789500"/>
            <a:chOff x="3998810" y="4825540"/>
            <a:chExt cx="4141561" cy="7895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82AC8FC-74C7-4AAB-ADFA-204EEC037129}"/>
                </a:ext>
              </a:extLst>
            </p:cNvPr>
            <p:cNvSpPr/>
            <p:nvPr/>
          </p:nvSpPr>
          <p:spPr>
            <a:xfrm>
              <a:off x="3998810" y="4825540"/>
              <a:ext cx="4141561" cy="78950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5CCB465-31F1-4418-8233-6FD0533CEA66}"/>
                </a:ext>
              </a:extLst>
            </p:cNvPr>
            <p:cNvSpPr txBox="1"/>
            <p:nvPr/>
          </p:nvSpPr>
          <p:spPr>
            <a:xfrm>
              <a:off x="4226738" y="4833647"/>
              <a:ext cx="3738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GAP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결과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: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직진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,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좌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/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우 차선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,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정지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endParaRPr lang="ko-KR" altLang="en-US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54C495B-95ED-4123-89E7-2F152F6E2028}"/>
                </a:ext>
              </a:extLst>
            </p:cNvPr>
            <p:cNvSpPr txBox="1"/>
            <p:nvPr/>
          </p:nvSpPr>
          <p:spPr>
            <a:xfrm>
              <a:off x="4100101" y="5207701"/>
              <a:ext cx="4022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Flatten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결과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: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좌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/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우 커브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,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좌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/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우 회전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endParaRPr lang="ko-KR" altLang="en-US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4024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619016" y="2790690"/>
            <a:ext cx="2039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Contents.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588882"/>
            <a:ext cx="2750611" cy="707886"/>
            <a:chOff x="294640" y="3596640"/>
            <a:chExt cx="2750611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21018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개요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4579720"/>
            <a:ext cx="2979841" cy="707886"/>
            <a:chOff x="294640" y="3596640"/>
            <a:chExt cx="2979841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진행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5570558"/>
            <a:ext cx="2979841" cy="707886"/>
            <a:chOff x="294640" y="3596640"/>
            <a:chExt cx="2979841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결과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815D7E5-60ED-43DF-A965-981DE5CCE4E8}"/>
              </a:ext>
            </a:extLst>
          </p:cNvPr>
          <p:cNvSpPr txBox="1"/>
          <p:nvPr/>
        </p:nvSpPr>
        <p:spPr>
          <a:xfrm>
            <a:off x="4268921" y="3791159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878532-1B29-4755-8161-781DC10241C0}"/>
              </a:ext>
            </a:extLst>
          </p:cNvPr>
          <p:cNvSpPr txBox="1"/>
          <p:nvPr/>
        </p:nvSpPr>
        <p:spPr>
          <a:xfrm>
            <a:off x="4268920" y="4795163"/>
            <a:ext cx="76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AC1990-BFF3-4AA5-95DC-8A41214D61CA}"/>
              </a:ext>
            </a:extLst>
          </p:cNvPr>
          <p:cNvSpPr txBox="1"/>
          <p:nvPr/>
        </p:nvSpPr>
        <p:spPr>
          <a:xfrm>
            <a:off x="4268919" y="5799167"/>
            <a:ext cx="797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EF8A5-6485-40DD-91CA-F490B5929352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A306F-98A2-43F5-9DD0-CB701AD361C6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AD2CFB-013A-4376-81D7-8EDD1F0423A4}"/>
              </a:ext>
            </a:extLst>
          </p:cNvPr>
          <p:cNvSpPr txBox="1"/>
          <p:nvPr/>
        </p:nvSpPr>
        <p:spPr>
          <a:xfrm>
            <a:off x="339536" y="1264666"/>
            <a:ext cx="152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393939"/>
                </a:solidFill>
                <a:latin typeface="+mn-ea"/>
              </a:rPr>
              <a:t>모델 제작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5B9BA5-CEEC-4519-929A-905540F8702C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AF2C85-C16B-4D16-B573-D72BD9BFE055}"/>
              </a:ext>
            </a:extLst>
          </p:cNvPr>
          <p:cNvSpPr txBox="1"/>
          <p:nvPr/>
        </p:nvSpPr>
        <p:spPr>
          <a:xfrm>
            <a:off x="189659" y="1732286"/>
            <a:ext cx="1047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CNN-GAP</a:t>
            </a:r>
            <a:endParaRPr lang="ko-KR" altLang="en-US" sz="16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62FFBA4-B382-413F-BF19-644B7924C900}"/>
              </a:ext>
            </a:extLst>
          </p:cNvPr>
          <p:cNvSpPr txBox="1"/>
          <p:nvPr/>
        </p:nvSpPr>
        <p:spPr>
          <a:xfrm>
            <a:off x="233730" y="4234429"/>
            <a:ext cx="13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CNN-Flatten</a:t>
            </a:r>
            <a:endParaRPr lang="ko-KR" altLang="en-US" sz="1600" b="1" dirty="0"/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D2E00619-C214-4DB6-BD2D-A958C9D19CA6}"/>
              </a:ext>
            </a:extLst>
          </p:cNvPr>
          <p:cNvGrpSpPr/>
          <p:nvPr/>
        </p:nvGrpSpPr>
        <p:grpSpPr>
          <a:xfrm>
            <a:off x="202125" y="1968371"/>
            <a:ext cx="7962392" cy="2167576"/>
            <a:chOff x="213096" y="1726331"/>
            <a:chExt cx="7962392" cy="2167576"/>
          </a:xfrm>
        </p:grpSpPr>
        <p:pic>
          <p:nvPicPr>
            <p:cNvPr id="12" name="그림 11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EC0DBB20-45DA-4775-A748-0BDF782250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6000" y="1726331"/>
              <a:ext cx="2079488" cy="1585194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1BB6783-0959-44E9-9090-B425CDB6C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3096" y="1808121"/>
              <a:ext cx="5751476" cy="2085786"/>
            </a:xfrm>
            <a:prstGeom prst="rect">
              <a:avLst/>
            </a:prstGeom>
          </p:spPr>
        </p:pic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990D6A64-7565-46E3-9C6B-CB72A96030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42665" y="1828802"/>
              <a:ext cx="467660" cy="5556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F35ADF37-3832-46A9-BD25-0AAE72C6FF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5915" y="3257551"/>
              <a:ext cx="1134410" cy="294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C76CD74-216B-4470-B587-EE7B455592DD}"/>
                </a:ext>
              </a:extLst>
            </p:cNvPr>
            <p:cNvSpPr txBox="1"/>
            <p:nvPr/>
          </p:nvSpPr>
          <p:spPr>
            <a:xfrm>
              <a:off x="6227430" y="3213651"/>
              <a:ext cx="5293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GAP</a:t>
              </a:r>
            </a:p>
            <a:p>
              <a:r>
                <a:rPr lang="en-US" altLang="ko-KR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(128)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10DE2BE4-6289-48ED-A4B3-022832B52B7B}"/>
              </a:ext>
            </a:extLst>
          </p:cNvPr>
          <p:cNvGrpSpPr/>
          <p:nvPr/>
        </p:nvGrpSpPr>
        <p:grpSpPr>
          <a:xfrm>
            <a:off x="233730" y="4512507"/>
            <a:ext cx="7941758" cy="2176783"/>
            <a:chOff x="233730" y="3992389"/>
            <a:chExt cx="7941758" cy="2176783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0A64D722-3A6D-4586-8FB3-F9AE7695A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3730" y="4052866"/>
              <a:ext cx="5751476" cy="2116306"/>
            </a:xfrm>
            <a:prstGeom prst="rect">
              <a:avLst/>
            </a:prstGeom>
          </p:spPr>
        </p:pic>
        <p:pic>
          <p:nvPicPr>
            <p:cNvPr id="53" name="그림 52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E4620EA2-F879-4FDA-9383-710D91E4A2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6000" y="3992389"/>
              <a:ext cx="2079488" cy="1551161"/>
            </a:xfrm>
            <a:prstGeom prst="rect">
              <a:avLst/>
            </a:prstGeom>
          </p:spPr>
        </p:pic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34B101E-E31D-41D2-9413-70CF448F42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3601" y="4098752"/>
              <a:ext cx="456724" cy="5579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6FB82380-4A41-464F-92BD-9D49F07A1D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1138" y="5543550"/>
              <a:ext cx="1119187" cy="204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D985BB7-9CA5-4B06-B4EE-F936AA86286B}"/>
                </a:ext>
              </a:extLst>
            </p:cNvPr>
            <p:cNvSpPr txBox="1"/>
            <p:nvPr/>
          </p:nvSpPr>
          <p:spPr>
            <a:xfrm>
              <a:off x="6054305" y="5541962"/>
              <a:ext cx="843501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Flatten</a:t>
              </a:r>
            </a:p>
            <a:p>
              <a:r>
                <a:rPr lang="en-US" altLang="ko-KR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(6x6x128)</a:t>
              </a:r>
            </a:p>
            <a:p>
              <a:r>
                <a:rPr lang="en-US" altLang="ko-KR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(4608)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3494D21-0F72-47D2-B26C-515C47809728}"/>
              </a:ext>
            </a:extLst>
          </p:cNvPr>
          <p:cNvGrpSpPr/>
          <p:nvPr/>
        </p:nvGrpSpPr>
        <p:grpSpPr>
          <a:xfrm>
            <a:off x="7995677" y="3614206"/>
            <a:ext cx="4196323" cy="789500"/>
            <a:chOff x="3998810" y="4825540"/>
            <a:chExt cx="4196323" cy="789500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A26C430-AFC6-4884-A6C8-CB25D58F25CD}"/>
                </a:ext>
              </a:extLst>
            </p:cNvPr>
            <p:cNvSpPr/>
            <p:nvPr/>
          </p:nvSpPr>
          <p:spPr>
            <a:xfrm>
              <a:off x="3998810" y="4825540"/>
              <a:ext cx="4141561" cy="78950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2800E93-996B-4355-A909-95CAB2723D45}"/>
                </a:ext>
              </a:extLst>
            </p:cNvPr>
            <p:cNvSpPr txBox="1"/>
            <p:nvPr/>
          </p:nvSpPr>
          <p:spPr>
            <a:xfrm>
              <a:off x="4100101" y="4831955"/>
              <a:ext cx="3764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GAP </a:t>
              </a:r>
              <a:r>
                <a:rPr lang="ko-KR" altLang="en-US" b="1" dirty="0"/>
                <a:t>예측 결과</a:t>
              </a:r>
              <a:r>
                <a:rPr lang="en-US" altLang="ko-KR" b="1" dirty="0"/>
                <a:t>: </a:t>
              </a:r>
              <a:r>
                <a:rPr lang="ko-KR" altLang="en-US" b="1" dirty="0"/>
                <a:t>직진</a:t>
              </a:r>
              <a:r>
                <a:rPr lang="en-US" altLang="ko-KR" b="1" dirty="0"/>
                <a:t>, </a:t>
              </a:r>
              <a:r>
                <a:rPr lang="ko-KR" altLang="en-US" b="1" dirty="0"/>
                <a:t>좌</a:t>
              </a:r>
              <a:r>
                <a:rPr lang="en-US" altLang="ko-KR" b="1" dirty="0"/>
                <a:t>/</a:t>
              </a:r>
              <a:r>
                <a:rPr lang="ko-KR" altLang="en-US" b="1" dirty="0"/>
                <a:t>우 차선</a:t>
              </a:r>
              <a:r>
                <a:rPr lang="en-US" altLang="ko-KR" b="1" dirty="0"/>
                <a:t>, </a:t>
              </a:r>
              <a:r>
                <a:rPr lang="ko-KR" altLang="en-US" b="1" dirty="0"/>
                <a:t>정지</a:t>
              </a:r>
              <a:r>
                <a:rPr lang="en-US" altLang="ko-KR" b="1" dirty="0"/>
                <a:t> </a:t>
              </a:r>
              <a:endParaRPr lang="ko-KR" altLang="en-US" b="1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5EE8993-1BE7-4BFB-A970-87E74BBF53CB}"/>
                </a:ext>
              </a:extLst>
            </p:cNvPr>
            <p:cNvSpPr txBox="1"/>
            <p:nvPr/>
          </p:nvSpPr>
          <p:spPr>
            <a:xfrm>
              <a:off x="4100101" y="5207702"/>
              <a:ext cx="4095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Flatten </a:t>
              </a:r>
              <a:r>
                <a:rPr lang="ko-KR" altLang="en-US" b="1" dirty="0"/>
                <a:t>예측 결과</a:t>
              </a:r>
              <a:r>
                <a:rPr lang="en-US" altLang="ko-KR" b="1" dirty="0"/>
                <a:t>: </a:t>
              </a:r>
              <a:r>
                <a:rPr lang="ko-KR" altLang="en-US" b="1" dirty="0"/>
                <a:t>좌</a:t>
              </a:r>
              <a:r>
                <a:rPr lang="en-US" altLang="ko-KR" b="1" dirty="0"/>
                <a:t>/</a:t>
              </a:r>
              <a:r>
                <a:rPr lang="ko-KR" altLang="en-US" b="1" dirty="0"/>
                <a:t>우 커브</a:t>
              </a:r>
              <a:r>
                <a:rPr lang="en-US" altLang="ko-KR" b="1" dirty="0"/>
                <a:t>, </a:t>
              </a:r>
              <a:r>
                <a:rPr lang="ko-KR" altLang="en-US" b="1" dirty="0"/>
                <a:t>좌</a:t>
              </a:r>
              <a:r>
                <a:rPr lang="en-US" altLang="ko-KR" b="1" dirty="0"/>
                <a:t>/</a:t>
              </a:r>
              <a:r>
                <a:rPr lang="ko-KR" altLang="en-US" b="1" dirty="0"/>
                <a:t>우 회전</a:t>
              </a:r>
              <a:r>
                <a:rPr lang="en-US" altLang="ko-KR" b="1" dirty="0"/>
                <a:t> </a:t>
              </a:r>
              <a:endParaRPr lang="ko-KR" altLang="en-US" b="1" dirty="0"/>
            </a:p>
          </p:txBody>
        </p:sp>
      </p:grp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B70D6196-8006-4FA1-9836-9007D7BE5644}"/>
              </a:ext>
            </a:extLst>
          </p:cNvPr>
          <p:cNvCxnSpPr>
            <a:stCxn id="12" idx="3"/>
            <a:endCxn id="73" idx="0"/>
          </p:cNvCxnSpPr>
          <p:nvPr/>
        </p:nvCxnSpPr>
        <p:spPr>
          <a:xfrm>
            <a:off x="8164517" y="2760968"/>
            <a:ext cx="1814537" cy="859653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B8AEC6EB-CD51-4A0E-A688-EA940E04A771}"/>
              </a:ext>
            </a:extLst>
          </p:cNvPr>
          <p:cNvCxnSpPr>
            <a:cxnSpLocks/>
            <a:stCxn id="53" idx="3"/>
            <a:endCxn id="72" idx="2"/>
          </p:cNvCxnSpPr>
          <p:nvPr/>
        </p:nvCxnSpPr>
        <p:spPr>
          <a:xfrm flipV="1">
            <a:off x="8175488" y="4403706"/>
            <a:ext cx="1890970" cy="884382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87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FA2D5-E3DF-4F31-A78F-0DA195C82FB9}"/>
              </a:ext>
            </a:extLst>
          </p:cNvPr>
          <p:cNvSpPr txBox="1"/>
          <p:nvPr/>
        </p:nvSpPr>
        <p:spPr>
          <a:xfrm>
            <a:off x="339536" y="1264666"/>
            <a:ext cx="311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데이터 분석 프로그램 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UI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6AD8A0-1D65-4051-BF6F-1F533128C4F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EF8A5-6485-40DD-91CA-F490B5929352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A306F-98A2-43F5-9DD0-CB701AD361C6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8EC1912-2405-4B82-ABD4-76F9AB3542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69" y="1990457"/>
            <a:ext cx="967716" cy="10088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33CA8A-F93C-42AE-AB7E-6A17F33BE2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68" y="3540666"/>
            <a:ext cx="967717" cy="11919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374E965-3002-4B3C-97AB-EC4C2E70FE8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69" y="5150521"/>
            <a:ext cx="2226522" cy="64569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CBDC12B-AA30-4ACF-8C17-334182EB4C4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235" y="5631326"/>
            <a:ext cx="3305588" cy="116567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2328142-64FC-4981-A6BA-76933D36AB6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8" y="3781330"/>
            <a:ext cx="3598598" cy="2868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CCAA5B-A96B-4007-BECE-AEDA8F103C79}"/>
              </a:ext>
            </a:extLst>
          </p:cNvPr>
          <p:cNvSpPr txBox="1"/>
          <p:nvPr/>
        </p:nvSpPr>
        <p:spPr>
          <a:xfrm>
            <a:off x="8200965" y="5150521"/>
            <a:ext cx="3487187" cy="11415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+mj-ea"/>
                <a:ea typeface="+mj-ea"/>
              </a:rPr>
              <a:t>Tensorflow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en-US" altLang="ko-KR" sz="1200" dirty="0" err="1">
                <a:latin typeface="+mj-ea"/>
                <a:ea typeface="+mj-ea"/>
              </a:rPr>
              <a:t>Keras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학습된 모델을 이식해서 파일을 분석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예측 결과를 </a:t>
            </a:r>
            <a:r>
              <a:rPr lang="en-US" altLang="ko-KR" sz="1200" dirty="0">
                <a:latin typeface="+mj-ea"/>
                <a:ea typeface="+mj-ea"/>
              </a:rPr>
              <a:t>UI</a:t>
            </a:r>
            <a:r>
              <a:rPr lang="ko-KR" altLang="en-US" sz="1200" dirty="0">
                <a:latin typeface="+mj-ea"/>
                <a:ea typeface="+mj-ea"/>
              </a:rPr>
              <a:t>에 표시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D4FE81-CB51-4EC1-9C09-FCF58A6ABE74}"/>
              </a:ext>
            </a:extLst>
          </p:cNvPr>
          <p:cNvSpPr txBox="1"/>
          <p:nvPr/>
        </p:nvSpPr>
        <p:spPr>
          <a:xfrm>
            <a:off x="8200962" y="3547955"/>
            <a:ext cx="3487187" cy="11415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OpenCV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차량 운전 데이터 재생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영상의 </a:t>
            </a:r>
            <a:r>
              <a:rPr lang="en-US" altLang="ko-KR" sz="1200" dirty="0">
                <a:latin typeface="+mj-ea"/>
                <a:ea typeface="+mj-ea"/>
              </a:rPr>
              <a:t>frame </a:t>
            </a:r>
            <a:r>
              <a:rPr lang="ko-KR" altLang="en-US" sz="1200" dirty="0">
                <a:latin typeface="+mj-ea"/>
                <a:ea typeface="+mj-ea"/>
              </a:rPr>
              <a:t>정보를 받아서 연속적으로 실행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C2F113-886D-4D25-B890-66F0F30C90CE}"/>
              </a:ext>
            </a:extLst>
          </p:cNvPr>
          <p:cNvSpPr txBox="1"/>
          <p:nvPr/>
        </p:nvSpPr>
        <p:spPr>
          <a:xfrm>
            <a:off x="8200963" y="1990457"/>
            <a:ext cx="3487187" cy="11415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PyQt5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기본적인 프로그램 </a:t>
            </a:r>
            <a:r>
              <a:rPr lang="en-US" altLang="ko-KR" sz="1200" dirty="0">
                <a:latin typeface="+mj-ea"/>
                <a:ea typeface="+mj-ea"/>
              </a:rPr>
              <a:t>UI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파일을 불러오고 실행시키는 전체적인 동작 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479C643-B673-44C4-99C9-ED83FD2E68F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8" y="1818811"/>
            <a:ext cx="3598598" cy="1975936"/>
          </a:xfrm>
          <a:prstGeom prst="rect">
            <a:avLst/>
          </a:prstGeom>
        </p:spPr>
      </p:pic>
      <p:sp>
        <p:nvSpPr>
          <p:cNvPr id="23" name="액자 22">
            <a:extLst>
              <a:ext uri="{FF2B5EF4-FFF2-40B4-BE49-F238E27FC236}">
                <a16:creationId xmlns:a16="http://schemas.microsoft.com/office/drawing/2014/main" id="{6E130006-6CC8-44EC-A7DF-91A5D89F6E13}"/>
              </a:ext>
            </a:extLst>
          </p:cNvPr>
          <p:cNvSpPr/>
          <p:nvPr/>
        </p:nvSpPr>
        <p:spPr>
          <a:xfrm>
            <a:off x="1236741" y="3251721"/>
            <a:ext cx="2563472" cy="632028"/>
          </a:xfrm>
          <a:prstGeom prst="fram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742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4" grpId="0" animBg="1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A48EF903-0289-4C1B-8073-E98E714D6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61467"/>
            <a:ext cx="2474629" cy="143406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FA2D5-E3DF-4F31-A78F-0DA195C82FB9}"/>
              </a:ext>
            </a:extLst>
          </p:cNvPr>
          <p:cNvSpPr txBox="1"/>
          <p:nvPr/>
        </p:nvSpPr>
        <p:spPr>
          <a:xfrm>
            <a:off x="339536" y="1264666"/>
            <a:ext cx="311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데이터 분석 프로그램 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UI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6AD8A0-1D65-4051-BF6F-1F533128C4F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EF8A5-6485-40DD-91CA-F490B5929352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A306F-98A2-43F5-9DD0-CB701AD361C6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1FE4F5-EB68-466C-AABF-D05AE41E4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72" y="2080205"/>
            <a:ext cx="819264" cy="12670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CA11E5-CB0D-4336-85E3-F6B722964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30" y="3941793"/>
            <a:ext cx="790685" cy="12574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A114789-52DE-4770-A253-29889ED31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521" y="3240184"/>
            <a:ext cx="5536007" cy="303973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88EC474-A410-4694-9887-F6AD728472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611" y="5512120"/>
            <a:ext cx="3848637" cy="70494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11E8C37-6F76-4D81-8749-867E03DB923C}"/>
              </a:ext>
            </a:extLst>
          </p:cNvPr>
          <p:cNvSpPr txBox="1"/>
          <p:nvPr/>
        </p:nvSpPr>
        <p:spPr>
          <a:xfrm>
            <a:off x="1598379" y="2098653"/>
            <a:ext cx="4137474" cy="1141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CNN Flatten Model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좌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우 커브 데이터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좌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우 회전 데이터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7A3593-3ECC-481D-963A-F3188735813F}"/>
              </a:ext>
            </a:extLst>
          </p:cNvPr>
          <p:cNvSpPr txBox="1"/>
          <p:nvPr/>
        </p:nvSpPr>
        <p:spPr>
          <a:xfrm>
            <a:off x="1598379" y="3941793"/>
            <a:ext cx="4137474" cy="1141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CNN Gap Model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직진 및 정지 데이터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좌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우 차선 변경 데이터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19E0401-88FC-4E0F-A581-C6F7C41D18C5}"/>
              </a:ext>
            </a:extLst>
          </p:cNvPr>
          <p:cNvSpPr/>
          <p:nvPr/>
        </p:nvSpPr>
        <p:spPr>
          <a:xfrm>
            <a:off x="503592" y="3507529"/>
            <a:ext cx="4137474" cy="189459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6BBB155-035E-4038-B629-D32733E53800}"/>
              </a:ext>
            </a:extLst>
          </p:cNvPr>
          <p:cNvSpPr/>
          <p:nvPr/>
        </p:nvSpPr>
        <p:spPr>
          <a:xfrm>
            <a:off x="465472" y="5373210"/>
            <a:ext cx="4175594" cy="189459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65D8DA09-FE81-42AC-871B-DD9F2F6667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171" y="3615656"/>
            <a:ext cx="3969953" cy="179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734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1" grpId="0"/>
      <p:bldP spid="32" grpId="0" animBg="1"/>
      <p:bldP spid="3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실내, 테이블, 노트북, 컴퓨터이(가) 표시된 사진&#10;&#10;자동 생성된 설명">
            <a:extLst>
              <a:ext uri="{FF2B5EF4-FFF2-40B4-BE49-F238E27FC236}">
                <a16:creationId xmlns:a16="http://schemas.microsoft.com/office/drawing/2014/main" id="{AEFB2A2E-871B-48FA-A0C3-CCEE0D9596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4329" y="0"/>
            <a:ext cx="6687671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7FC3D63-21ED-45A2-8353-514C355F5C1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AF52AA6-4AEE-44C8-A8AB-36C3D3A22645}"/>
              </a:ext>
            </a:extLst>
          </p:cNvPr>
          <p:cNvCxnSpPr>
            <a:cxnSpLocks/>
          </p:cNvCxnSpPr>
          <p:nvPr/>
        </p:nvCxnSpPr>
        <p:spPr>
          <a:xfrm>
            <a:off x="904240" y="27243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E31A043-1ED5-424F-859D-740B12D0195A}"/>
              </a:ext>
            </a:extLst>
          </p:cNvPr>
          <p:cNvCxnSpPr>
            <a:cxnSpLocks/>
          </p:cNvCxnSpPr>
          <p:nvPr/>
        </p:nvCxnSpPr>
        <p:spPr>
          <a:xfrm>
            <a:off x="904240" y="146115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543629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559018"/>
            <a:ext cx="6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D8C896-4336-47B4-9625-802B02634B83}"/>
              </a:ext>
            </a:extLst>
          </p:cNvPr>
          <p:cNvSpPr txBox="1"/>
          <p:nvPr/>
        </p:nvSpPr>
        <p:spPr>
          <a:xfrm>
            <a:off x="867082" y="2067023"/>
            <a:ext cx="46372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>
                <a:solidFill>
                  <a:schemeClr val="bg1"/>
                </a:solidFill>
              </a:rPr>
              <a:t>GUI </a:t>
            </a:r>
            <a:r>
              <a:rPr lang="ko-KR" altLang="en-US" sz="2000" dirty="0">
                <a:solidFill>
                  <a:schemeClr val="bg1"/>
                </a:solidFill>
              </a:rPr>
              <a:t>프로그램 시연 영상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모델 예측 정확도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예측 결과 분석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결론</a:t>
            </a: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팀원 별 역할 분담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개발 일정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70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399060" y="1914037"/>
            <a:ext cx="11407457" cy="46132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5CCD037-0CA4-4C97-A1DD-B48759C3F618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B352F4-8B2E-4E90-BB39-5ED0B1C58FFE}"/>
              </a:ext>
            </a:extLst>
          </p:cNvPr>
          <p:cNvSpPr txBox="1"/>
          <p:nvPr/>
        </p:nvSpPr>
        <p:spPr>
          <a:xfrm>
            <a:off x="339536" y="1264666"/>
            <a:ext cx="3479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GUI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프로그램 시연 영상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43E130-F277-4DF3-BF76-2CB1D2BA28F1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CA8499-75EA-4AB5-A8A6-A4DF1DCDD6A4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58C1A2-E26E-48D4-B433-CD5C11A06527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97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481567" y="174323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2854/3415 ≒ 83.57 = 83.57%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3DF181-F5FC-4296-804F-A14ADC41E677}"/>
              </a:ext>
            </a:extLst>
          </p:cNvPr>
          <p:cNvSpPr/>
          <p:nvPr/>
        </p:nvSpPr>
        <p:spPr>
          <a:xfrm>
            <a:off x="6314157" y="174323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19960/23141 </a:t>
            </a:r>
            <a:r>
              <a:rPr lang="en-US" altLang="ko-KR" b="1" dirty="0">
                <a:solidFill>
                  <a:schemeClr val="tx1"/>
                </a:solidFill>
                <a:ea typeface="맑은 고딕" panose="020B0503020000020004" pitchFamily="50" charset="-127"/>
              </a:rPr>
              <a:t>≒</a:t>
            </a:r>
            <a:r>
              <a:rPr lang="en-US" altLang="ko-KR" b="1" dirty="0">
                <a:solidFill>
                  <a:schemeClr val="tx1"/>
                </a:solidFill>
              </a:rPr>
              <a:t> 0.8625 = 86.25%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228D44-9A46-445D-B8E2-218436356BD1}"/>
              </a:ext>
            </a:extLst>
          </p:cNvPr>
          <p:cNvSpPr/>
          <p:nvPr/>
        </p:nvSpPr>
        <p:spPr>
          <a:xfrm>
            <a:off x="709177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5668D1-B06A-4F43-91C8-6A23B83E156E}"/>
              </a:ext>
            </a:extLst>
          </p:cNvPr>
          <p:cNvSpPr txBox="1"/>
          <p:nvPr/>
        </p:nvSpPr>
        <p:spPr>
          <a:xfrm>
            <a:off x="1741475" y="2036345"/>
            <a:ext cx="2805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Sim2Sim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EAE807-D4CF-4CB5-B1F2-BB22EFF025CC}"/>
              </a:ext>
            </a:extLst>
          </p:cNvPr>
          <p:cNvSpPr/>
          <p:nvPr/>
        </p:nvSpPr>
        <p:spPr>
          <a:xfrm>
            <a:off x="6502400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4EEE1-70DB-43F1-9644-AA11613A9EC6}"/>
              </a:ext>
            </a:extLst>
          </p:cNvPr>
          <p:cNvSpPr txBox="1"/>
          <p:nvPr/>
        </p:nvSpPr>
        <p:spPr>
          <a:xfrm>
            <a:off x="7485006" y="2036345"/>
            <a:ext cx="2904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Sim2Real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1" name="그림 10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E6E3A472-6B56-4B87-B5DD-4268477901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8326" y="3248409"/>
            <a:ext cx="407334" cy="3323809"/>
          </a:xfrm>
          <a:prstGeom prst="rect">
            <a:avLst/>
          </a:prstGeom>
        </p:spPr>
      </p:pic>
      <p:pic>
        <p:nvPicPr>
          <p:cNvPr id="15" name="그림 14" descr="키보드이(가) 표시된 사진&#10;&#10;자동 생성된 설명">
            <a:extLst>
              <a:ext uri="{FF2B5EF4-FFF2-40B4-BE49-F238E27FC236}">
                <a16:creationId xmlns:a16="http://schemas.microsoft.com/office/drawing/2014/main" id="{308DFEAB-1767-4D5D-9C36-5EDFA1D5F6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880" y="3238885"/>
            <a:ext cx="411480" cy="333333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7CD2A4-1E0B-47C3-997C-203D10718B23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DA9A79-234B-4010-AA4D-0A62F3748A6C}"/>
              </a:ext>
            </a:extLst>
          </p:cNvPr>
          <p:cNvSpPr txBox="1"/>
          <p:nvPr/>
        </p:nvSpPr>
        <p:spPr>
          <a:xfrm>
            <a:off x="339536" y="1264666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모델 예측 정확도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그림 7" descr="키보드이(가) 표시된 사진&#10;&#10;자동 생성된 설명">
            <a:extLst>
              <a:ext uri="{FF2B5EF4-FFF2-40B4-BE49-F238E27FC236}">
                <a16:creationId xmlns:a16="http://schemas.microsoft.com/office/drawing/2014/main" id="{B04AB138-F345-4D18-B561-83C4AEE43D8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6359" y="3238886"/>
            <a:ext cx="418997" cy="3118100"/>
          </a:xfrm>
          <a:prstGeom prst="rect">
            <a:avLst/>
          </a:prstGeom>
        </p:spPr>
      </p:pic>
      <p:pic>
        <p:nvPicPr>
          <p:cNvPr id="9" name="그림 8" descr="키보드이(가) 표시된 사진&#10;&#10;자동 생성된 설명">
            <a:extLst>
              <a:ext uri="{FF2B5EF4-FFF2-40B4-BE49-F238E27FC236}">
                <a16:creationId xmlns:a16="http://schemas.microsoft.com/office/drawing/2014/main" id="{95A3241B-FDF9-499B-BB39-43402AD9D36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5355" y="3238886"/>
            <a:ext cx="418997" cy="3118100"/>
          </a:xfrm>
          <a:prstGeom prst="rect">
            <a:avLst/>
          </a:prstGeom>
        </p:spPr>
      </p:pic>
      <p:pic>
        <p:nvPicPr>
          <p:cNvPr id="10" name="그림 9" descr="키보드이(가) 표시된 사진&#10;&#10;자동 생성된 설명">
            <a:extLst>
              <a:ext uri="{FF2B5EF4-FFF2-40B4-BE49-F238E27FC236}">
                <a16:creationId xmlns:a16="http://schemas.microsoft.com/office/drawing/2014/main" id="{AC941593-D0A6-42B1-BB1D-1A06515B71F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4351" y="3238885"/>
            <a:ext cx="432644" cy="3118101"/>
          </a:xfrm>
          <a:prstGeom prst="rect">
            <a:avLst/>
          </a:prstGeom>
        </p:spPr>
      </p:pic>
      <p:pic>
        <p:nvPicPr>
          <p:cNvPr id="12" name="그림 11" descr="키보드이(가) 표시된 사진&#10;&#10;자동 생성된 설명">
            <a:extLst>
              <a:ext uri="{FF2B5EF4-FFF2-40B4-BE49-F238E27FC236}">
                <a16:creationId xmlns:a16="http://schemas.microsoft.com/office/drawing/2014/main" id="{BCD398EE-F4A4-4A74-B37C-3C61255CC2A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6995" y="3238886"/>
            <a:ext cx="418997" cy="3118100"/>
          </a:xfrm>
          <a:prstGeom prst="rect">
            <a:avLst/>
          </a:prstGeom>
        </p:spPr>
      </p:pic>
      <p:pic>
        <p:nvPicPr>
          <p:cNvPr id="13" name="그림 12" descr="키보드이(가) 표시된 사진&#10;&#10;자동 생성된 설명">
            <a:extLst>
              <a:ext uri="{FF2B5EF4-FFF2-40B4-BE49-F238E27FC236}">
                <a16:creationId xmlns:a16="http://schemas.microsoft.com/office/drawing/2014/main" id="{F83B0335-697E-403B-A42E-085401B2258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5991" y="3238886"/>
            <a:ext cx="432644" cy="3118100"/>
          </a:xfrm>
          <a:prstGeom prst="rect">
            <a:avLst/>
          </a:prstGeom>
        </p:spPr>
      </p:pic>
      <p:pic>
        <p:nvPicPr>
          <p:cNvPr id="14" name="그림 13" descr="키보드이(가) 표시된 사진&#10;&#10;자동 생성된 설명">
            <a:extLst>
              <a:ext uri="{FF2B5EF4-FFF2-40B4-BE49-F238E27FC236}">
                <a16:creationId xmlns:a16="http://schemas.microsoft.com/office/drawing/2014/main" id="{F876C90F-8A8D-4ADA-844F-008C685C601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8635" y="3238885"/>
            <a:ext cx="432642" cy="3118101"/>
          </a:xfrm>
          <a:prstGeom prst="rect">
            <a:avLst/>
          </a:prstGeom>
        </p:spPr>
      </p:pic>
      <p:pic>
        <p:nvPicPr>
          <p:cNvPr id="21" name="그림 20" descr="키보드이(가) 표시된 사진&#10;&#10;자동 생성된 설명">
            <a:extLst>
              <a:ext uri="{FF2B5EF4-FFF2-40B4-BE49-F238E27FC236}">
                <a16:creationId xmlns:a16="http://schemas.microsoft.com/office/drawing/2014/main" id="{01EEF23D-ECBE-449D-B9C2-033566A782B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1277" y="3238885"/>
            <a:ext cx="418997" cy="3118101"/>
          </a:xfrm>
          <a:prstGeom prst="rect">
            <a:avLst/>
          </a:prstGeom>
        </p:spPr>
      </p:pic>
      <p:pic>
        <p:nvPicPr>
          <p:cNvPr id="31" name="그림 30" descr="키보드이(가) 표시된 사진&#10;&#10;자동 생성된 설명">
            <a:extLst>
              <a:ext uri="{FF2B5EF4-FFF2-40B4-BE49-F238E27FC236}">
                <a16:creationId xmlns:a16="http://schemas.microsoft.com/office/drawing/2014/main" id="{B4894B12-627D-4C1D-8A53-2169E1E6AF8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0273" y="3238885"/>
            <a:ext cx="432643" cy="3118101"/>
          </a:xfrm>
          <a:prstGeom prst="rect">
            <a:avLst/>
          </a:prstGeom>
        </p:spPr>
      </p:pic>
      <p:pic>
        <p:nvPicPr>
          <p:cNvPr id="33" name="그림 32" descr="키보드이(가) 표시된 사진&#10;&#10;자동 생성된 설명">
            <a:extLst>
              <a:ext uri="{FF2B5EF4-FFF2-40B4-BE49-F238E27FC236}">
                <a16:creationId xmlns:a16="http://schemas.microsoft.com/office/drawing/2014/main" id="{BE7729C8-E58D-4409-AF5D-936E2678D08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9269" y="3238885"/>
            <a:ext cx="594769" cy="3333333"/>
          </a:xfrm>
          <a:prstGeom prst="rect">
            <a:avLst/>
          </a:prstGeom>
        </p:spPr>
      </p:pic>
      <p:pic>
        <p:nvPicPr>
          <p:cNvPr id="35" name="그림 34" descr="키보드이(가) 표시된 사진&#10;&#10;자동 생성된 설명">
            <a:extLst>
              <a:ext uri="{FF2B5EF4-FFF2-40B4-BE49-F238E27FC236}">
                <a16:creationId xmlns:a16="http://schemas.microsoft.com/office/drawing/2014/main" id="{58E1D936-518B-4B0C-B426-C9F031C7622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6358" y="6356986"/>
            <a:ext cx="425209" cy="215232"/>
          </a:xfrm>
          <a:prstGeom prst="rect">
            <a:avLst/>
          </a:prstGeom>
        </p:spPr>
      </p:pic>
      <p:pic>
        <p:nvPicPr>
          <p:cNvPr id="37" name="그림 36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738F7A22-5FDA-471F-B02C-A12DE956F7E0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5660" y="3248409"/>
            <a:ext cx="412778" cy="3126991"/>
          </a:xfrm>
          <a:prstGeom prst="rect">
            <a:avLst/>
          </a:prstGeom>
        </p:spPr>
      </p:pic>
      <p:pic>
        <p:nvPicPr>
          <p:cNvPr id="39" name="그림 38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6E199791-2932-4F45-8923-5E14BE9E804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8439" y="3248409"/>
            <a:ext cx="418995" cy="3126991"/>
          </a:xfrm>
          <a:prstGeom prst="rect">
            <a:avLst/>
          </a:prstGeom>
        </p:spPr>
      </p:pic>
      <p:pic>
        <p:nvPicPr>
          <p:cNvPr id="41" name="그림 40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F7518115-1618-4F93-BBE0-C24F2AF028E5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7434" y="3248409"/>
            <a:ext cx="432644" cy="3108577"/>
          </a:xfrm>
          <a:prstGeom prst="rect">
            <a:avLst/>
          </a:prstGeom>
        </p:spPr>
      </p:pic>
      <p:pic>
        <p:nvPicPr>
          <p:cNvPr id="45" name="그림 44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51AC8C2E-591A-45A3-8FFD-3DF970CF0F7D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0078" y="3248409"/>
            <a:ext cx="418995" cy="3108577"/>
          </a:xfrm>
          <a:prstGeom prst="rect">
            <a:avLst/>
          </a:prstGeom>
        </p:spPr>
      </p:pic>
      <p:pic>
        <p:nvPicPr>
          <p:cNvPr id="47" name="그림 46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468B18F1-7291-4AE8-A5D5-25E980230B40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9073" y="3248409"/>
            <a:ext cx="432644" cy="3126991"/>
          </a:xfrm>
          <a:prstGeom prst="rect">
            <a:avLst/>
          </a:prstGeom>
        </p:spPr>
      </p:pic>
      <p:pic>
        <p:nvPicPr>
          <p:cNvPr id="49" name="그림 48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A133047E-42F5-452D-A8E5-A8EA41CDE888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01717" y="3248409"/>
            <a:ext cx="432645" cy="3126991"/>
          </a:xfrm>
          <a:prstGeom prst="rect">
            <a:avLst/>
          </a:prstGeom>
        </p:spPr>
      </p:pic>
      <p:pic>
        <p:nvPicPr>
          <p:cNvPr id="51" name="그림 50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E6E911AC-EDC5-4CA9-B239-881489561636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4361" y="3248409"/>
            <a:ext cx="418995" cy="3126991"/>
          </a:xfrm>
          <a:prstGeom prst="rect">
            <a:avLst/>
          </a:prstGeom>
        </p:spPr>
      </p:pic>
      <p:pic>
        <p:nvPicPr>
          <p:cNvPr id="53" name="그림 52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4CE72DEE-AAA1-42CE-A1B4-2C736241F951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53356" y="3248409"/>
            <a:ext cx="432644" cy="3126991"/>
          </a:xfrm>
          <a:prstGeom prst="rect">
            <a:avLst/>
          </a:prstGeom>
        </p:spPr>
      </p:pic>
      <p:pic>
        <p:nvPicPr>
          <p:cNvPr id="55" name="그림 54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E03045E8-9BD6-4421-B2BD-6A9CA32717EF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6000" y="3248409"/>
            <a:ext cx="620896" cy="3323809"/>
          </a:xfrm>
          <a:prstGeom prst="rect">
            <a:avLst/>
          </a:prstGeom>
        </p:spPr>
      </p:pic>
      <p:pic>
        <p:nvPicPr>
          <p:cNvPr id="18" name="그림 17" descr="키보드이(가) 표시된 사진&#10;&#10;자동 생성된 설명">
            <a:extLst>
              <a:ext uri="{FF2B5EF4-FFF2-40B4-BE49-F238E27FC236}">
                <a16:creationId xmlns:a16="http://schemas.microsoft.com/office/drawing/2014/main" id="{AF5E9891-1D5E-4F80-9699-B17BD0CB14E2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9673" y="6356986"/>
            <a:ext cx="363017" cy="215232"/>
          </a:xfrm>
          <a:prstGeom prst="rect">
            <a:avLst/>
          </a:prstGeom>
        </p:spPr>
      </p:pic>
      <p:pic>
        <p:nvPicPr>
          <p:cNvPr id="19" name="그림 18" descr="키보드이(가) 표시된 사진&#10;&#10;자동 생성된 설명">
            <a:extLst>
              <a:ext uri="{FF2B5EF4-FFF2-40B4-BE49-F238E27FC236}">
                <a16:creationId xmlns:a16="http://schemas.microsoft.com/office/drawing/2014/main" id="{FACA9D63-67A9-40DF-8371-3CE29285AB60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8521" y="6356986"/>
            <a:ext cx="373822" cy="215232"/>
          </a:xfrm>
          <a:prstGeom prst="rect">
            <a:avLst/>
          </a:prstGeom>
        </p:spPr>
      </p:pic>
      <p:pic>
        <p:nvPicPr>
          <p:cNvPr id="20" name="그림 19" descr="키보드이(가) 표시된 사진&#10;&#10;자동 생성된 설명">
            <a:extLst>
              <a:ext uri="{FF2B5EF4-FFF2-40B4-BE49-F238E27FC236}">
                <a16:creationId xmlns:a16="http://schemas.microsoft.com/office/drawing/2014/main" id="{E4E8295D-58E5-45AF-8565-98ED0C35B001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5643" y="6356986"/>
            <a:ext cx="452877" cy="215232"/>
          </a:xfrm>
          <a:prstGeom prst="rect">
            <a:avLst/>
          </a:prstGeom>
        </p:spPr>
      </p:pic>
      <p:pic>
        <p:nvPicPr>
          <p:cNvPr id="22" name="그림 21" descr="키보드이(가) 표시된 사진&#10;&#10;자동 생성된 설명">
            <a:extLst>
              <a:ext uri="{FF2B5EF4-FFF2-40B4-BE49-F238E27FC236}">
                <a16:creationId xmlns:a16="http://schemas.microsoft.com/office/drawing/2014/main" id="{9122A995-BF44-4731-A8B0-8EFFEFD8BE4E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5989" y="6356986"/>
            <a:ext cx="446292" cy="215232"/>
          </a:xfrm>
          <a:prstGeom prst="rect">
            <a:avLst/>
          </a:prstGeom>
        </p:spPr>
      </p:pic>
      <p:pic>
        <p:nvPicPr>
          <p:cNvPr id="24" name="그림 23" descr="키보드이(가) 표시된 사진&#10;&#10;자동 생성된 설명">
            <a:extLst>
              <a:ext uri="{FF2B5EF4-FFF2-40B4-BE49-F238E27FC236}">
                <a16:creationId xmlns:a16="http://schemas.microsoft.com/office/drawing/2014/main" id="{4E21A86D-FDCA-40B7-B878-07B16C155C57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2281" y="6356986"/>
            <a:ext cx="418994" cy="215232"/>
          </a:xfrm>
          <a:prstGeom prst="rect">
            <a:avLst/>
          </a:prstGeom>
        </p:spPr>
      </p:pic>
      <p:pic>
        <p:nvPicPr>
          <p:cNvPr id="26" name="그림 25" descr="키보드이(가) 표시된 사진&#10;&#10;자동 생성된 설명">
            <a:extLst>
              <a:ext uri="{FF2B5EF4-FFF2-40B4-BE49-F238E27FC236}">
                <a16:creationId xmlns:a16="http://schemas.microsoft.com/office/drawing/2014/main" id="{BBD30B5B-1751-4DD0-9B68-C84B1A4C5EC2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9615" y="6356986"/>
            <a:ext cx="430654" cy="215232"/>
          </a:xfrm>
          <a:prstGeom prst="rect">
            <a:avLst/>
          </a:prstGeom>
        </p:spPr>
      </p:pic>
      <p:pic>
        <p:nvPicPr>
          <p:cNvPr id="29" name="그림 28" descr="키보드이(가) 표시된 사진&#10;&#10;자동 생성된 설명">
            <a:extLst>
              <a:ext uri="{FF2B5EF4-FFF2-40B4-BE49-F238E27FC236}">
                <a16:creationId xmlns:a16="http://schemas.microsoft.com/office/drawing/2014/main" id="{430A7B48-57D3-43D2-8ECA-58BBB4E27119}"/>
              </a:ext>
            </a:extLst>
          </p:cNvPr>
          <p:cNvPicPr>
            <a:picLocks noChangeAspect="1"/>
          </p:cNvPicPr>
          <p:nvPr/>
        </p:nvPicPr>
        <p:blipFill rotWithShape="1">
          <a:blip r:embed="rId2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6626" y="6356986"/>
            <a:ext cx="432643" cy="215232"/>
          </a:xfrm>
          <a:prstGeom prst="rect">
            <a:avLst/>
          </a:prstGeom>
        </p:spPr>
      </p:pic>
      <p:pic>
        <p:nvPicPr>
          <p:cNvPr id="30" name="그림 29" descr="키보드이(가) 표시된 사진&#10;&#10;자동 생성된 설명">
            <a:extLst>
              <a:ext uri="{FF2B5EF4-FFF2-40B4-BE49-F238E27FC236}">
                <a16:creationId xmlns:a16="http://schemas.microsoft.com/office/drawing/2014/main" id="{922289D8-388A-4BD3-B9B5-3570EBCDF23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8583" y="6351126"/>
            <a:ext cx="425209" cy="215232"/>
          </a:xfrm>
          <a:prstGeom prst="rect">
            <a:avLst/>
          </a:prstGeom>
        </p:spPr>
      </p:pic>
      <p:pic>
        <p:nvPicPr>
          <p:cNvPr id="32" name="그림 31" descr="키보드이(가) 표시된 사진&#10;&#10;자동 생성된 설명">
            <a:extLst>
              <a:ext uri="{FF2B5EF4-FFF2-40B4-BE49-F238E27FC236}">
                <a16:creationId xmlns:a16="http://schemas.microsoft.com/office/drawing/2014/main" id="{C4233428-3095-4233-981A-DD04D422B5F2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1898" y="6351126"/>
            <a:ext cx="363017" cy="215232"/>
          </a:xfrm>
          <a:prstGeom prst="rect">
            <a:avLst/>
          </a:prstGeom>
        </p:spPr>
      </p:pic>
      <p:pic>
        <p:nvPicPr>
          <p:cNvPr id="34" name="그림 33" descr="키보드이(가) 표시된 사진&#10;&#10;자동 생성된 설명">
            <a:extLst>
              <a:ext uri="{FF2B5EF4-FFF2-40B4-BE49-F238E27FC236}">
                <a16:creationId xmlns:a16="http://schemas.microsoft.com/office/drawing/2014/main" id="{81D4034F-060F-4F6B-B1FF-524693E9F4E3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90746" y="6351126"/>
            <a:ext cx="373822" cy="215232"/>
          </a:xfrm>
          <a:prstGeom prst="rect">
            <a:avLst/>
          </a:prstGeom>
        </p:spPr>
      </p:pic>
      <p:pic>
        <p:nvPicPr>
          <p:cNvPr id="36" name="그림 35" descr="키보드이(가) 표시된 사진&#10;&#10;자동 생성된 설명">
            <a:extLst>
              <a:ext uri="{FF2B5EF4-FFF2-40B4-BE49-F238E27FC236}">
                <a16:creationId xmlns:a16="http://schemas.microsoft.com/office/drawing/2014/main" id="{1EDC6382-BFB1-42BE-A83D-54A163D34386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37868" y="6351126"/>
            <a:ext cx="452877" cy="215232"/>
          </a:xfrm>
          <a:prstGeom prst="rect">
            <a:avLst/>
          </a:prstGeom>
        </p:spPr>
      </p:pic>
      <p:pic>
        <p:nvPicPr>
          <p:cNvPr id="38" name="그림 37" descr="키보드이(가) 표시된 사진&#10;&#10;자동 생성된 설명">
            <a:extLst>
              <a:ext uri="{FF2B5EF4-FFF2-40B4-BE49-F238E27FC236}">
                <a16:creationId xmlns:a16="http://schemas.microsoft.com/office/drawing/2014/main" id="{C61ADF58-D6AF-40AA-BB26-D3A8B3C9C1D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8214" y="6351126"/>
            <a:ext cx="446292" cy="215232"/>
          </a:xfrm>
          <a:prstGeom prst="rect">
            <a:avLst/>
          </a:prstGeom>
        </p:spPr>
      </p:pic>
      <p:pic>
        <p:nvPicPr>
          <p:cNvPr id="40" name="그림 39" descr="키보드이(가) 표시된 사진&#10;&#10;자동 생성된 설명">
            <a:extLst>
              <a:ext uri="{FF2B5EF4-FFF2-40B4-BE49-F238E27FC236}">
                <a16:creationId xmlns:a16="http://schemas.microsoft.com/office/drawing/2014/main" id="{F3A3051B-F8F2-49C9-9C94-084A71221D4D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4506" y="6351126"/>
            <a:ext cx="418994" cy="215232"/>
          </a:xfrm>
          <a:prstGeom prst="rect">
            <a:avLst/>
          </a:prstGeom>
        </p:spPr>
      </p:pic>
      <p:pic>
        <p:nvPicPr>
          <p:cNvPr id="42" name="그림 41" descr="키보드이(가) 표시된 사진&#10;&#10;자동 생성된 설명">
            <a:extLst>
              <a:ext uri="{FF2B5EF4-FFF2-40B4-BE49-F238E27FC236}">
                <a16:creationId xmlns:a16="http://schemas.microsoft.com/office/drawing/2014/main" id="{F8EF9B94-2965-4A32-8F77-541FC0F2C5E2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1840" y="6351126"/>
            <a:ext cx="430654" cy="215232"/>
          </a:xfrm>
          <a:prstGeom prst="rect">
            <a:avLst/>
          </a:prstGeom>
        </p:spPr>
      </p:pic>
      <p:pic>
        <p:nvPicPr>
          <p:cNvPr id="65" name="그림 64" descr="키보드이(가) 표시된 사진&#10;&#10;자동 생성된 설명">
            <a:extLst>
              <a:ext uri="{FF2B5EF4-FFF2-40B4-BE49-F238E27FC236}">
                <a16:creationId xmlns:a16="http://schemas.microsoft.com/office/drawing/2014/main" id="{8C39ECF1-2897-4F6C-90B4-F009B7FB3031}"/>
              </a:ext>
            </a:extLst>
          </p:cNvPr>
          <p:cNvPicPr>
            <a:picLocks noChangeAspect="1"/>
          </p:cNvPicPr>
          <p:nvPr/>
        </p:nvPicPr>
        <p:blipFill rotWithShape="1">
          <a:blip r:embed="rId2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8851" y="6351126"/>
            <a:ext cx="432643" cy="21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67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14A036-AFF4-4E95-A708-E3B9F3AEB491}"/>
              </a:ext>
            </a:extLst>
          </p:cNvPr>
          <p:cNvSpPr/>
          <p:nvPr/>
        </p:nvSpPr>
        <p:spPr>
          <a:xfrm>
            <a:off x="481567" y="174323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2854/3415 ≒ 83.57 = 83.57%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A4E55C-B48E-4EAC-83D5-5A9B57122802}"/>
              </a:ext>
            </a:extLst>
          </p:cNvPr>
          <p:cNvSpPr/>
          <p:nvPr/>
        </p:nvSpPr>
        <p:spPr>
          <a:xfrm>
            <a:off x="6314157" y="174323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19960/23141 </a:t>
            </a:r>
            <a:r>
              <a:rPr lang="en-US" altLang="ko-KR" b="1" dirty="0">
                <a:solidFill>
                  <a:schemeClr val="tx1"/>
                </a:solidFill>
                <a:ea typeface="맑은 고딕" panose="020B0503020000020004" pitchFamily="50" charset="-127"/>
              </a:rPr>
              <a:t>≒</a:t>
            </a:r>
            <a:r>
              <a:rPr lang="en-US" altLang="ko-KR" b="1" dirty="0">
                <a:solidFill>
                  <a:schemeClr val="tx1"/>
                </a:solidFill>
              </a:rPr>
              <a:t> 0.8625 = 86.25%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228D44-9A46-445D-B8E2-218436356BD1}"/>
              </a:ext>
            </a:extLst>
          </p:cNvPr>
          <p:cNvSpPr/>
          <p:nvPr/>
        </p:nvSpPr>
        <p:spPr>
          <a:xfrm>
            <a:off x="709177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5668D1-B06A-4F43-91C8-6A23B83E156E}"/>
              </a:ext>
            </a:extLst>
          </p:cNvPr>
          <p:cNvSpPr txBox="1"/>
          <p:nvPr/>
        </p:nvSpPr>
        <p:spPr>
          <a:xfrm>
            <a:off x="1741475" y="2036345"/>
            <a:ext cx="2805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Sim2Sim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EAE807-D4CF-4CB5-B1F2-BB22EFF025CC}"/>
              </a:ext>
            </a:extLst>
          </p:cNvPr>
          <p:cNvSpPr/>
          <p:nvPr/>
        </p:nvSpPr>
        <p:spPr>
          <a:xfrm>
            <a:off x="6502400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4EEE1-70DB-43F1-9644-AA11613A9EC6}"/>
              </a:ext>
            </a:extLst>
          </p:cNvPr>
          <p:cNvSpPr txBox="1"/>
          <p:nvPr/>
        </p:nvSpPr>
        <p:spPr>
          <a:xfrm>
            <a:off x="7485006" y="2036345"/>
            <a:ext cx="2904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Sim2Real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7CD2A4-1E0B-47C3-997C-203D10718B23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DA9A79-234B-4010-AA4D-0A62F3748A6C}"/>
              </a:ext>
            </a:extLst>
          </p:cNvPr>
          <p:cNvSpPr txBox="1"/>
          <p:nvPr/>
        </p:nvSpPr>
        <p:spPr>
          <a:xfrm>
            <a:off x="339536" y="1264666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모델 예측 정확도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5" name="그림 34" descr="키보드이(가) 표시된 사진&#10;&#10;자동 생성된 설명">
            <a:extLst>
              <a:ext uri="{FF2B5EF4-FFF2-40B4-BE49-F238E27FC236}">
                <a16:creationId xmlns:a16="http://schemas.microsoft.com/office/drawing/2014/main" id="{58E1D936-518B-4B0C-B426-C9F031C762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6358" y="3157290"/>
            <a:ext cx="425209" cy="215232"/>
          </a:xfrm>
          <a:prstGeom prst="rect">
            <a:avLst/>
          </a:prstGeom>
        </p:spPr>
      </p:pic>
      <p:pic>
        <p:nvPicPr>
          <p:cNvPr id="18" name="그림 17" descr="키보드이(가) 표시된 사진&#10;&#10;자동 생성된 설명">
            <a:extLst>
              <a:ext uri="{FF2B5EF4-FFF2-40B4-BE49-F238E27FC236}">
                <a16:creationId xmlns:a16="http://schemas.microsoft.com/office/drawing/2014/main" id="{AF5E9891-1D5E-4F80-9699-B17BD0CB14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9673" y="3157290"/>
            <a:ext cx="363017" cy="215232"/>
          </a:xfrm>
          <a:prstGeom prst="rect">
            <a:avLst/>
          </a:prstGeom>
        </p:spPr>
      </p:pic>
      <p:pic>
        <p:nvPicPr>
          <p:cNvPr id="19" name="그림 18" descr="키보드이(가) 표시된 사진&#10;&#10;자동 생성된 설명">
            <a:extLst>
              <a:ext uri="{FF2B5EF4-FFF2-40B4-BE49-F238E27FC236}">
                <a16:creationId xmlns:a16="http://schemas.microsoft.com/office/drawing/2014/main" id="{FACA9D63-67A9-40DF-8371-3CE29285AB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8521" y="3157290"/>
            <a:ext cx="373822" cy="215232"/>
          </a:xfrm>
          <a:prstGeom prst="rect">
            <a:avLst/>
          </a:prstGeom>
        </p:spPr>
      </p:pic>
      <p:pic>
        <p:nvPicPr>
          <p:cNvPr id="20" name="그림 19" descr="키보드이(가) 표시된 사진&#10;&#10;자동 생성된 설명">
            <a:extLst>
              <a:ext uri="{FF2B5EF4-FFF2-40B4-BE49-F238E27FC236}">
                <a16:creationId xmlns:a16="http://schemas.microsoft.com/office/drawing/2014/main" id="{E4E8295D-58E5-45AF-8565-98ED0C35B00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5643" y="3157290"/>
            <a:ext cx="452877" cy="215232"/>
          </a:xfrm>
          <a:prstGeom prst="rect">
            <a:avLst/>
          </a:prstGeom>
        </p:spPr>
      </p:pic>
      <p:pic>
        <p:nvPicPr>
          <p:cNvPr id="22" name="그림 21" descr="키보드이(가) 표시된 사진&#10;&#10;자동 생성된 설명">
            <a:extLst>
              <a:ext uri="{FF2B5EF4-FFF2-40B4-BE49-F238E27FC236}">
                <a16:creationId xmlns:a16="http://schemas.microsoft.com/office/drawing/2014/main" id="{9122A995-BF44-4731-A8B0-8EFFEFD8BE4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5989" y="3157290"/>
            <a:ext cx="446292" cy="215232"/>
          </a:xfrm>
          <a:prstGeom prst="rect">
            <a:avLst/>
          </a:prstGeom>
        </p:spPr>
      </p:pic>
      <p:pic>
        <p:nvPicPr>
          <p:cNvPr id="24" name="그림 23" descr="키보드이(가) 표시된 사진&#10;&#10;자동 생성된 설명">
            <a:extLst>
              <a:ext uri="{FF2B5EF4-FFF2-40B4-BE49-F238E27FC236}">
                <a16:creationId xmlns:a16="http://schemas.microsoft.com/office/drawing/2014/main" id="{4E21A86D-FDCA-40B7-B878-07B16C155C5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2281" y="3157290"/>
            <a:ext cx="418994" cy="215232"/>
          </a:xfrm>
          <a:prstGeom prst="rect">
            <a:avLst/>
          </a:prstGeom>
        </p:spPr>
      </p:pic>
      <p:pic>
        <p:nvPicPr>
          <p:cNvPr id="26" name="그림 25" descr="키보드이(가) 표시된 사진&#10;&#10;자동 생성된 설명">
            <a:extLst>
              <a:ext uri="{FF2B5EF4-FFF2-40B4-BE49-F238E27FC236}">
                <a16:creationId xmlns:a16="http://schemas.microsoft.com/office/drawing/2014/main" id="{BBD30B5B-1751-4DD0-9B68-C84B1A4C5EC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9615" y="3157290"/>
            <a:ext cx="430654" cy="215232"/>
          </a:xfrm>
          <a:prstGeom prst="rect">
            <a:avLst/>
          </a:prstGeom>
        </p:spPr>
      </p:pic>
      <p:pic>
        <p:nvPicPr>
          <p:cNvPr id="29" name="그림 28" descr="키보드이(가) 표시된 사진&#10;&#10;자동 생성된 설명">
            <a:extLst>
              <a:ext uri="{FF2B5EF4-FFF2-40B4-BE49-F238E27FC236}">
                <a16:creationId xmlns:a16="http://schemas.microsoft.com/office/drawing/2014/main" id="{430A7B48-57D3-43D2-8ECA-58BBB4E2711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6626" y="3157290"/>
            <a:ext cx="432643" cy="215232"/>
          </a:xfrm>
          <a:prstGeom prst="rect">
            <a:avLst/>
          </a:prstGeom>
        </p:spPr>
      </p:pic>
      <p:pic>
        <p:nvPicPr>
          <p:cNvPr id="60" name="그림 59" descr="키보드이(가) 표시된 사진&#10;&#10;자동 생성된 설명">
            <a:extLst>
              <a:ext uri="{FF2B5EF4-FFF2-40B4-BE49-F238E27FC236}">
                <a16:creationId xmlns:a16="http://schemas.microsoft.com/office/drawing/2014/main" id="{EF6843F1-B34C-4098-9551-E1E46B3BFB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8583" y="3171046"/>
            <a:ext cx="425209" cy="215232"/>
          </a:xfrm>
          <a:prstGeom prst="rect">
            <a:avLst/>
          </a:prstGeom>
        </p:spPr>
      </p:pic>
      <p:pic>
        <p:nvPicPr>
          <p:cNvPr id="62" name="그림 61" descr="키보드이(가) 표시된 사진&#10;&#10;자동 생성된 설명">
            <a:extLst>
              <a:ext uri="{FF2B5EF4-FFF2-40B4-BE49-F238E27FC236}">
                <a16:creationId xmlns:a16="http://schemas.microsoft.com/office/drawing/2014/main" id="{BA608933-4764-4BB9-9E75-2555B2A0E1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1898" y="3171046"/>
            <a:ext cx="363017" cy="215232"/>
          </a:xfrm>
          <a:prstGeom prst="rect">
            <a:avLst/>
          </a:prstGeom>
        </p:spPr>
      </p:pic>
      <p:pic>
        <p:nvPicPr>
          <p:cNvPr id="64" name="그림 63" descr="키보드이(가) 표시된 사진&#10;&#10;자동 생성된 설명">
            <a:extLst>
              <a:ext uri="{FF2B5EF4-FFF2-40B4-BE49-F238E27FC236}">
                <a16:creationId xmlns:a16="http://schemas.microsoft.com/office/drawing/2014/main" id="{B00FEF71-9A98-4920-A4BC-8BBFCB211BC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90746" y="3171046"/>
            <a:ext cx="373822" cy="215232"/>
          </a:xfrm>
          <a:prstGeom prst="rect">
            <a:avLst/>
          </a:prstGeom>
        </p:spPr>
      </p:pic>
      <p:pic>
        <p:nvPicPr>
          <p:cNvPr id="66" name="그림 65" descr="키보드이(가) 표시된 사진&#10;&#10;자동 생성된 설명">
            <a:extLst>
              <a:ext uri="{FF2B5EF4-FFF2-40B4-BE49-F238E27FC236}">
                <a16:creationId xmlns:a16="http://schemas.microsoft.com/office/drawing/2014/main" id="{5DDC4BBC-CCF5-4FF1-95DA-1E7F165AE14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37868" y="3171046"/>
            <a:ext cx="452877" cy="215232"/>
          </a:xfrm>
          <a:prstGeom prst="rect">
            <a:avLst/>
          </a:prstGeom>
        </p:spPr>
      </p:pic>
      <p:pic>
        <p:nvPicPr>
          <p:cNvPr id="68" name="그림 67" descr="키보드이(가) 표시된 사진&#10;&#10;자동 생성된 설명">
            <a:extLst>
              <a:ext uri="{FF2B5EF4-FFF2-40B4-BE49-F238E27FC236}">
                <a16:creationId xmlns:a16="http://schemas.microsoft.com/office/drawing/2014/main" id="{5F8E9193-01E1-4EF5-96BD-42CD213898A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8214" y="3171046"/>
            <a:ext cx="446292" cy="215232"/>
          </a:xfrm>
          <a:prstGeom prst="rect">
            <a:avLst/>
          </a:prstGeom>
        </p:spPr>
      </p:pic>
      <p:pic>
        <p:nvPicPr>
          <p:cNvPr id="70" name="그림 69" descr="키보드이(가) 표시된 사진&#10;&#10;자동 생성된 설명">
            <a:extLst>
              <a:ext uri="{FF2B5EF4-FFF2-40B4-BE49-F238E27FC236}">
                <a16:creationId xmlns:a16="http://schemas.microsoft.com/office/drawing/2014/main" id="{D0B83001-FCF7-4A80-A9F1-CB74EC64304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4506" y="3171046"/>
            <a:ext cx="418994" cy="215232"/>
          </a:xfrm>
          <a:prstGeom prst="rect">
            <a:avLst/>
          </a:prstGeom>
        </p:spPr>
      </p:pic>
      <p:pic>
        <p:nvPicPr>
          <p:cNvPr id="72" name="그림 71" descr="키보드이(가) 표시된 사진&#10;&#10;자동 생성된 설명">
            <a:extLst>
              <a:ext uri="{FF2B5EF4-FFF2-40B4-BE49-F238E27FC236}">
                <a16:creationId xmlns:a16="http://schemas.microsoft.com/office/drawing/2014/main" id="{50C15116-5715-406F-8B65-1AC67866FF0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1840" y="3171046"/>
            <a:ext cx="430654" cy="215232"/>
          </a:xfrm>
          <a:prstGeom prst="rect">
            <a:avLst/>
          </a:prstGeom>
        </p:spPr>
      </p:pic>
      <p:pic>
        <p:nvPicPr>
          <p:cNvPr id="74" name="그림 73" descr="키보드이(가) 표시된 사진&#10;&#10;자동 생성된 설명">
            <a:extLst>
              <a:ext uri="{FF2B5EF4-FFF2-40B4-BE49-F238E27FC236}">
                <a16:creationId xmlns:a16="http://schemas.microsoft.com/office/drawing/2014/main" id="{196D16BC-67E6-4AC7-AE22-F304A220F46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8851" y="3171046"/>
            <a:ext cx="432643" cy="215232"/>
          </a:xfrm>
          <a:prstGeom prst="rect">
            <a:avLst/>
          </a:prstGeom>
        </p:spPr>
      </p:pic>
      <p:sp>
        <p:nvSpPr>
          <p:cNvPr id="45" name="원호 44">
            <a:extLst>
              <a:ext uri="{FF2B5EF4-FFF2-40B4-BE49-F238E27FC236}">
                <a16:creationId xmlns:a16="http://schemas.microsoft.com/office/drawing/2014/main" id="{40A69B98-A1E6-45D3-9D32-37A6A8377A18}"/>
              </a:ext>
            </a:extLst>
          </p:cNvPr>
          <p:cNvSpPr/>
          <p:nvPr/>
        </p:nvSpPr>
        <p:spPr>
          <a:xfrm rot="5400000">
            <a:off x="2063272" y="4060131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원호 46">
            <a:extLst>
              <a:ext uri="{FF2B5EF4-FFF2-40B4-BE49-F238E27FC236}">
                <a16:creationId xmlns:a16="http://schemas.microsoft.com/office/drawing/2014/main" id="{03E21F57-C273-43B8-AF92-816607329446}"/>
              </a:ext>
            </a:extLst>
          </p:cNvPr>
          <p:cNvSpPr/>
          <p:nvPr/>
        </p:nvSpPr>
        <p:spPr>
          <a:xfrm>
            <a:off x="2063272" y="4060131"/>
            <a:ext cx="1965434" cy="1965434"/>
          </a:xfrm>
          <a:prstGeom prst="arc">
            <a:avLst>
              <a:gd name="adj1" fmla="val 5320067"/>
              <a:gd name="adj2" fmla="val 2254606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0A9451C-2B67-455E-B3D7-BC958683E556}"/>
              </a:ext>
            </a:extLst>
          </p:cNvPr>
          <p:cNvSpPr txBox="1"/>
          <p:nvPr/>
        </p:nvSpPr>
        <p:spPr>
          <a:xfrm>
            <a:off x="2285204" y="4750460"/>
            <a:ext cx="1521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83.57%</a:t>
            </a:r>
            <a:endParaRPr lang="ko-KR" altLang="en-US" sz="3200" dirty="0"/>
          </a:p>
        </p:txBody>
      </p:sp>
      <p:sp>
        <p:nvSpPr>
          <p:cNvPr id="51" name="원호 50">
            <a:extLst>
              <a:ext uri="{FF2B5EF4-FFF2-40B4-BE49-F238E27FC236}">
                <a16:creationId xmlns:a16="http://schemas.microsoft.com/office/drawing/2014/main" id="{6BD000A9-5D5B-49EB-98EA-4A5C305F479A}"/>
              </a:ext>
            </a:extLst>
          </p:cNvPr>
          <p:cNvSpPr/>
          <p:nvPr/>
        </p:nvSpPr>
        <p:spPr>
          <a:xfrm rot="5400000">
            <a:off x="7953082" y="4069096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원호 52">
            <a:extLst>
              <a:ext uri="{FF2B5EF4-FFF2-40B4-BE49-F238E27FC236}">
                <a16:creationId xmlns:a16="http://schemas.microsoft.com/office/drawing/2014/main" id="{BABE62CF-7B20-4467-8B25-7A43B4B3EB88}"/>
              </a:ext>
            </a:extLst>
          </p:cNvPr>
          <p:cNvSpPr/>
          <p:nvPr/>
        </p:nvSpPr>
        <p:spPr>
          <a:xfrm>
            <a:off x="7953082" y="4069096"/>
            <a:ext cx="1965434" cy="1965434"/>
          </a:xfrm>
          <a:prstGeom prst="arc">
            <a:avLst>
              <a:gd name="adj1" fmla="val 5320067"/>
              <a:gd name="adj2" fmla="val 2429575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2507E98-5C11-42E6-B931-AF4E7F43B858}"/>
              </a:ext>
            </a:extLst>
          </p:cNvPr>
          <p:cNvSpPr txBox="1"/>
          <p:nvPr/>
        </p:nvSpPr>
        <p:spPr>
          <a:xfrm>
            <a:off x="8175014" y="4759425"/>
            <a:ext cx="1521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86.25%</a:t>
            </a:r>
            <a:endParaRPr lang="ko-KR" altLang="en-US" sz="3200" dirty="0"/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4703CA1F-63D6-4A0B-9628-83556D07D4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583" y="2742929"/>
            <a:ext cx="3407959" cy="41456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9E2126E6-1484-425E-AAD6-2B6C6215DE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358" y="2747412"/>
            <a:ext cx="3407959" cy="4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708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17678-67D7-4B28-B78C-A71E3162BB63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82DF38-4477-4EE1-A245-08E2FC6E81F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4CA03F0-D1A4-4AA5-8D44-2E69C2FBD8D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070162-25CB-4DDD-8DB2-ACDF5D752249}"/>
              </a:ext>
            </a:extLst>
          </p:cNvPr>
          <p:cNvSpPr txBox="1"/>
          <p:nvPr/>
        </p:nvSpPr>
        <p:spPr>
          <a:xfrm>
            <a:off x="339536" y="1264666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예측 결과 분석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5D8522-0432-48C9-B0F8-7CE0E41763F3}"/>
              </a:ext>
            </a:extLst>
          </p:cNvPr>
          <p:cNvSpPr txBox="1"/>
          <p:nvPr/>
        </p:nvSpPr>
        <p:spPr>
          <a:xfrm>
            <a:off x="132080" y="1713675"/>
            <a:ext cx="3893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 동작 예측 오류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좌커브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–&gt; 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직진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7E4F035-8CC9-452F-824F-E4C03EEB2F40}"/>
              </a:ext>
            </a:extLst>
          </p:cNvPr>
          <p:cNvGrpSpPr/>
          <p:nvPr/>
        </p:nvGrpSpPr>
        <p:grpSpPr>
          <a:xfrm>
            <a:off x="473801" y="2160797"/>
            <a:ext cx="3774883" cy="815151"/>
            <a:chOff x="556334" y="2164396"/>
            <a:chExt cx="3774883" cy="815151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8431AED3-D070-41B1-924E-53AF09AAB66A}"/>
                </a:ext>
              </a:extLst>
            </p:cNvPr>
            <p:cNvGrpSpPr/>
            <p:nvPr/>
          </p:nvGrpSpPr>
          <p:grpSpPr>
            <a:xfrm>
              <a:off x="616013" y="2164396"/>
              <a:ext cx="3708428" cy="815151"/>
              <a:chOff x="616013" y="2306411"/>
              <a:chExt cx="3708428" cy="815151"/>
            </a:xfrm>
          </p:grpSpPr>
          <p:pic>
            <p:nvPicPr>
              <p:cNvPr id="45" name="그림 44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53C32939-E188-4EA1-9E5B-5C55D6B8AA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70079" y="2940590"/>
                <a:ext cx="3354362" cy="180972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7F8946E-17CD-4385-A691-4993CA0D9959}"/>
                  </a:ext>
                </a:extLst>
              </p:cNvPr>
              <p:cNvSpPr txBox="1"/>
              <p:nvPr/>
            </p:nvSpPr>
            <p:spPr>
              <a:xfrm>
                <a:off x="616013" y="2306411"/>
                <a:ext cx="8867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>
                    <a:latin typeface="+mn-ea"/>
                  </a:rPr>
                  <a:t>Sim2Sim</a:t>
                </a:r>
                <a:endParaRPr lang="ko-KR" altLang="en-US" sz="1400" b="1" dirty="0">
                  <a:latin typeface="+mn-ea"/>
                </a:endParaRPr>
              </a:p>
            </p:txBody>
          </p:sp>
        </p:grpSp>
        <p:pic>
          <p:nvPicPr>
            <p:cNvPr id="44" name="그림 43" descr="키보드이(가) 표시된 사진&#10;&#10;자동 생성된 설명">
              <a:extLst>
                <a:ext uri="{FF2B5EF4-FFF2-40B4-BE49-F238E27FC236}">
                  <a16:creationId xmlns:a16="http://schemas.microsoft.com/office/drawing/2014/main" id="{5891ACC3-281E-491E-B6B6-71B4E7360A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6334" y="2406338"/>
              <a:ext cx="3774883" cy="391913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4E0DDF2-C013-474D-865B-EAB7DB9E0DB3}"/>
              </a:ext>
            </a:extLst>
          </p:cNvPr>
          <p:cNvGrpSpPr/>
          <p:nvPr/>
        </p:nvGrpSpPr>
        <p:grpSpPr>
          <a:xfrm>
            <a:off x="473309" y="2962267"/>
            <a:ext cx="3775375" cy="807883"/>
            <a:chOff x="555842" y="2965866"/>
            <a:chExt cx="3775375" cy="807883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101209A2-3816-4210-8682-DF7F0965E190}"/>
                </a:ext>
              </a:extLst>
            </p:cNvPr>
            <p:cNvGrpSpPr/>
            <p:nvPr/>
          </p:nvGrpSpPr>
          <p:grpSpPr>
            <a:xfrm>
              <a:off x="596423" y="2965866"/>
              <a:ext cx="3697788" cy="807883"/>
              <a:chOff x="648338" y="3334895"/>
              <a:chExt cx="3697788" cy="807883"/>
            </a:xfrm>
          </p:grpSpPr>
          <p:pic>
            <p:nvPicPr>
              <p:cNvPr id="50" name="그림 49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5E02B1EF-6EBF-4A44-B0E1-3A46F65D77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91764" y="3961806"/>
                <a:ext cx="3354362" cy="180972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09C3018-5B81-4DC9-A0AA-3DD84144D1D6}"/>
                  </a:ext>
                </a:extLst>
              </p:cNvPr>
              <p:cNvSpPr txBox="1"/>
              <p:nvPr/>
            </p:nvSpPr>
            <p:spPr>
              <a:xfrm>
                <a:off x="648338" y="3334895"/>
                <a:ext cx="9259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>
                    <a:latin typeface="+mn-ea"/>
                  </a:rPr>
                  <a:t>Sim2Real</a:t>
                </a:r>
                <a:endParaRPr lang="ko-KR" altLang="en-US" sz="1400" b="1" dirty="0">
                  <a:latin typeface="+mn-ea"/>
                </a:endParaRPr>
              </a:p>
            </p:txBody>
          </p:sp>
        </p:grpSp>
        <p:pic>
          <p:nvPicPr>
            <p:cNvPr id="49" name="그림 48" descr="대형, 키보드이(가) 표시된 사진&#10;&#10;자동 생성된 설명">
              <a:extLst>
                <a:ext uri="{FF2B5EF4-FFF2-40B4-BE49-F238E27FC236}">
                  <a16:creationId xmlns:a16="http://schemas.microsoft.com/office/drawing/2014/main" id="{E53C5E06-3831-4CE3-998A-728E4280C4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5842" y="3211453"/>
              <a:ext cx="3775375" cy="381000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7E8C36-3CE3-43A7-90DC-1989B6596C98}"/>
              </a:ext>
            </a:extLst>
          </p:cNvPr>
          <p:cNvSpPr/>
          <p:nvPr/>
        </p:nvSpPr>
        <p:spPr>
          <a:xfrm>
            <a:off x="5650907" y="1724730"/>
            <a:ext cx="5902337" cy="41928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여기에 </a:t>
            </a:r>
            <a:r>
              <a:rPr lang="en-US" altLang="ko-KR" dirty="0"/>
              <a:t>UI GIF </a:t>
            </a:r>
            <a:r>
              <a:rPr lang="ko-KR" altLang="en-US" dirty="0" err="1"/>
              <a:t>들어감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6F05E62-02EC-4995-8354-AC6343F0C7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610" y="3810455"/>
            <a:ext cx="2764191" cy="24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288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17678-67D7-4B28-B78C-A71E3162BB63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82DF38-4477-4EE1-A245-08E2FC6E81F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4CA03F0-D1A4-4AA5-8D44-2E69C2FBD8D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070162-25CB-4DDD-8DB2-ACDF5D752249}"/>
              </a:ext>
            </a:extLst>
          </p:cNvPr>
          <p:cNvSpPr txBox="1"/>
          <p:nvPr/>
        </p:nvSpPr>
        <p:spPr>
          <a:xfrm>
            <a:off x="339536" y="1264666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예측 결과 분석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3CCD66C-2A90-4984-94AD-BC3E4D6DF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0451" y="3773749"/>
            <a:ext cx="2777188" cy="243698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12C01A3-69E5-475D-BEA2-BF0EC8706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042" y="3791149"/>
            <a:ext cx="2708409" cy="24021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E50C3EE-8BF7-45E5-A88A-8E87E8219308}"/>
              </a:ext>
            </a:extLst>
          </p:cNvPr>
          <p:cNvSpPr txBox="1"/>
          <p:nvPr/>
        </p:nvSpPr>
        <p:spPr>
          <a:xfrm>
            <a:off x="132080" y="1716236"/>
            <a:ext cx="3938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 동작 예측 오류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우커브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–&gt; 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직진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우회전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8B9D3AE-FFF8-45BD-A555-83E25D6F2522}"/>
              </a:ext>
            </a:extLst>
          </p:cNvPr>
          <p:cNvGrpSpPr/>
          <p:nvPr/>
        </p:nvGrpSpPr>
        <p:grpSpPr>
          <a:xfrm>
            <a:off x="420592" y="2160797"/>
            <a:ext cx="3774883" cy="815151"/>
            <a:chOff x="549558" y="2306411"/>
            <a:chExt cx="3774883" cy="815151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D41BE0B6-4644-4E03-9091-D28494D88C45}"/>
                </a:ext>
              </a:extLst>
            </p:cNvPr>
            <p:cNvGrpSpPr/>
            <p:nvPr/>
          </p:nvGrpSpPr>
          <p:grpSpPr>
            <a:xfrm>
              <a:off x="549558" y="2605550"/>
              <a:ext cx="3774883" cy="516012"/>
              <a:chOff x="536767" y="2160797"/>
              <a:chExt cx="3774883" cy="516012"/>
            </a:xfrm>
          </p:grpSpPr>
          <p:pic>
            <p:nvPicPr>
              <p:cNvPr id="41" name="그림 40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D3CB1D48-18B3-4347-9D60-EBBFE218A3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36767" y="2160797"/>
                <a:ext cx="3774883" cy="338554"/>
              </a:xfrm>
              <a:prstGeom prst="rect">
                <a:avLst/>
              </a:prstGeom>
            </p:spPr>
          </p:pic>
          <p:pic>
            <p:nvPicPr>
              <p:cNvPr id="42" name="그림 41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915642C2-606C-444C-957B-F89000CACF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57288" y="2495837"/>
                <a:ext cx="3354362" cy="180972"/>
              </a:xfrm>
              <a:prstGeom prst="rect">
                <a:avLst/>
              </a:prstGeom>
            </p:spPr>
          </p:pic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C761C69-8CB9-496A-9EC3-560CFF4FA7A1}"/>
                </a:ext>
              </a:extLst>
            </p:cNvPr>
            <p:cNvSpPr txBox="1"/>
            <p:nvPr/>
          </p:nvSpPr>
          <p:spPr>
            <a:xfrm>
              <a:off x="616013" y="2306411"/>
              <a:ext cx="8867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+mn-ea"/>
                </a:rPr>
                <a:t>Sim2Sim</a:t>
              </a:r>
              <a:endParaRPr lang="ko-KR" altLang="en-US" sz="1400" b="1" dirty="0">
                <a:latin typeface="+mn-ea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5EB0FE7-CE6F-4C35-8A9F-795355BC7F05}"/>
              </a:ext>
            </a:extLst>
          </p:cNvPr>
          <p:cNvGrpSpPr/>
          <p:nvPr/>
        </p:nvGrpSpPr>
        <p:grpSpPr>
          <a:xfrm>
            <a:off x="420592" y="2962267"/>
            <a:ext cx="3802645" cy="807883"/>
            <a:chOff x="601473" y="3334895"/>
            <a:chExt cx="3802645" cy="807883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40ED5A2-3CA4-496D-8D0A-4C7254AC888E}"/>
                </a:ext>
              </a:extLst>
            </p:cNvPr>
            <p:cNvGrpSpPr/>
            <p:nvPr/>
          </p:nvGrpSpPr>
          <p:grpSpPr>
            <a:xfrm>
              <a:off x="601473" y="3628038"/>
              <a:ext cx="3802645" cy="514740"/>
              <a:chOff x="518436" y="3252181"/>
              <a:chExt cx="3802645" cy="514740"/>
            </a:xfrm>
          </p:grpSpPr>
          <p:pic>
            <p:nvPicPr>
              <p:cNvPr id="46" name="그림 45" descr="대형, 키보드이(가) 표시된 사진&#10;&#10;자동 생성된 설명">
                <a:extLst>
                  <a:ext uri="{FF2B5EF4-FFF2-40B4-BE49-F238E27FC236}">
                    <a16:creationId xmlns:a16="http://schemas.microsoft.com/office/drawing/2014/main" id="{15A1A52E-EC06-48E3-AD76-D54FA698E5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18436" y="3252181"/>
                <a:ext cx="3802645" cy="338554"/>
              </a:xfrm>
              <a:prstGeom prst="rect">
                <a:avLst/>
              </a:prstGeom>
            </p:spPr>
          </p:pic>
          <p:pic>
            <p:nvPicPr>
              <p:cNvPr id="47" name="그림 46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F94B22EF-25E5-4BC9-B91A-E5EA706630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08727" y="3585949"/>
                <a:ext cx="3354362" cy="180972"/>
              </a:xfrm>
              <a:prstGeom prst="rect">
                <a:avLst/>
              </a:prstGeom>
            </p:spPr>
          </p:pic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CB9A8AD-B49F-4779-9E07-704E8EB16323}"/>
                </a:ext>
              </a:extLst>
            </p:cNvPr>
            <p:cNvSpPr txBox="1"/>
            <p:nvPr/>
          </p:nvSpPr>
          <p:spPr>
            <a:xfrm>
              <a:off x="648338" y="3334895"/>
              <a:ext cx="925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+mn-ea"/>
                </a:rPr>
                <a:t>Sim2Real</a:t>
              </a:r>
              <a:endParaRPr lang="ko-KR" altLang="en-US" sz="1400" b="1" dirty="0">
                <a:latin typeface="+mn-ea"/>
              </a:endParaRPr>
            </a:p>
          </p:txBody>
        </p: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027B300-E442-40C8-8C33-9A4B6D1F38BB}"/>
              </a:ext>
            </a:extLst>
          </p:cNvPr>
          <p:cNvSpPr/>
          <p:nvPr/>
        </p:nvSpPr>
        <p:spPr>
          <a:xfrm>
            <a:off x="5650907" y="1724730"/>
            <a:ext cx="5902337" cy="41928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여기에 </a:t>
            </a:r>
            <a:r>
              <a:rPr lang="en-US" altLang="ko-KR" dirty="0"/>
              <a:t>UI GIF </a:t>
            </a:r>
            <a:r>
              <a:rPr lang="ko-KR" altLang="en-US" dirty="0" err="1"/>
              <a:t>들어감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2606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17678-67D7-4B28-B78C-A71E3162BB63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82DF38-4477-4EE1-A245-08E2FC6E81F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4CA03F0-D1A4-4AA5-8D44-2E69C2FBD8D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070162-25CB-4DDD-8DB2-ACDF5D752249}"/>
              </a:ext>
            </a:extLst>
          </p:cNvPr>
          <p:cNvSpPr txBox="1"/>
          <p:nvPr/>
        </p:nvSpPr>
        <p:spPr>
          <a:xfrm>
            <a:off x="339536" y="1264666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예측 결과 분석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5AE2BA-2623-4563-9F3A-EA018DBD500F}"/>
              </a:ext>
            </a:extLst>
          </p:cNvPr>
          <p:cNvSpPr txBox="1"/>
          <p:nvPr/>
        </p:nvSpPr>
        <p:spPr>
          <a:xfrm>
            <a:off x="331489" y="1722467"/>
            <a:ext cx="3207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 동작 예측 오류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좌차선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–&gt; 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직진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E0442BF-DCDE-4E83-AD20-B75FFB6B0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150" y="3791834"/>
            <a:ext cx="2872925" cy="2533661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DDCBE3F1-5D9F-4D90-85DF-63A0FE606871}"/>
              </a:ext>
            </a:extLst>
          </p:cNvPr>
          <p:cNvGrpSpPr/>
          <p:nvPr/>
        </p:nvGrpSpPr>
        <p:grpSpPr>
          <a:xfrm>
            <a:off x="475842" y="2160797"/>
            <a:ext cx="3772842" cy="815151"/>
            <a:chOff x="475842" y="2160797"/>
            <a:chExt cx="3772842" cy="815151"/>
          </a:xfrm>
        </p:grpSpPr>
        <p:pic>
          <p:nvPicPr>
            <p:cNvPr id="11" name="그림 10" descr="키보드이(가) 표시된 사진&#10;&#10;자동 생성된 설명">
              <a:extLst>
                <a:ext uri="{FF2B5EF4-FFF2-40B4-BE49-F238E27FC236}">
                  <a16:creationId xmlns:a16="http://schemas.microsoft.com/office/drawing/2014/main" id="{24B4AEFA-BB92-4A1F-9C3B-BA77A8ADA9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75842" y="2429860"/>
              <a:ext cx="3772842" cy="396239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782909B-8420-4BA7-A17D-D815397A13AE}"/>
                </a:ext>
              </a:extLst>
            </p:cNvPr>
            <p:cNvGrpSpPr/>
            <p:nvPr/>
          </p:nvGrpSpPr>
          <p:grpSpPr>
            <a:xfrm>
              <a:off x="533480" y="2160797"/>
              <a:ext cx="3708428" cy="815151"/>
              <a:chOff x="616013" y="2306411"/>
              <a:chExt cx="3708428" cy="815151"/>
            </a:xfrm>
          </p:grpSpPr>
          <p:pic>
            <p:nvPicPr>
              <p:cNvPr id="22" name="그림 21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C1513EAB-6774-48E8-8488-A8799F89C1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70079" y="2940590"/>
                <a:ext cx="3354362" cy="180972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8F5F0AD-6B6A-48FB-989E-D85FC29EA672}"/>
                  </a:ext>
                </a:extLst>
              </p:cNvPr>
              <p:cNvSpPr txBox="1"/>
              <p:nvPr/>
            </p:nvSpPr>
            <p:spPr>
              <a:xfrm>
                <a:off x="616013" y="2306411"/>
                <a:ext cx="8867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>
                    <a:latin typeface="+mn-ea"/>
                  </a:rPr>
                  <a:t>Sim2Sim</a:t>
                </a:r>
                <a:endParaRPr lang="ko-KR" altLang="en-US" sz="1400" b="1" dirty="0">
                  <a:latin typeface="+mn-ea"/>
                </a:endParaRPr>
              </a:p>
            </p:txBody>
          </p: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328AC72-6462-4D6F-81B5-9FED38BDB140}"/>
              </a:ext>
            </a:extLst>
          </p:cNvPr>
          <p:cNvGrpSpPr/>
          <p:nvPr/>
        </p:nvGrpSpPr>
        <p:grpSpPr>
          <a:xfrm>
            <a:off x="469066" y="2962267"/>
            <a:ext cx="3772842" cy="807883"/>
            <a:chOff x="469066" y="2962267"/>
            <a:chExt cx="3772842" cy="807883"/>
          </a:xfrm>
        </p:grpSpPr>
        <p:pic>
          <p:nvPicPr>
            <p:cNvPr id="10" name="그림 9" descr="대형, 키보드이(가) 표시된 사진&#10;&#10;자동 생성된 설명">
              <a:extLst>
                <a:ext uri="{FF2B5EF4-FFF2-40B4-BE49-F238E27FC236}">
                  <a16:creationId xmlns:a16="http://schemas.microsoft.com/office/drawing/2014/main" id="{7AF67F3C-7116-49FC-A891-672EB71E7D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9066" y="3185772"/>
              <a:ext cx="3772842" cy="396239"/>
            </a:xfrm>
            <a:prstGeom prst="rect">
              <a:avLst/>
            </a:prstGeom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6FD5328-CD95-4563-8CDB-6EF735C328DE}"/>
                </a:ext>
              </a:extLst>
            </p:cNvPr>
            <p:cNvGrpSpPr/>
            <p:nvPr/>
          </p:nvGrpSpPr>
          <p:grpSpPr>
            <a:xfrm>
              <a:off x="513890" y="2962267"/>
              <a:ext cx="3697788" cy="807883"/>
              <a:chOff x="648338" y="3334895"/>
              <a:chExt cx="3697788" cy="807883"/>
            </a:xfrm>
          </p:grpSpPr>
          <p:pic>
            <p:nvPicPr>
              <p:cNvPr id="27" name="그림 26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76F1A1B4-A4E9-454D-B1E8-1DE4EE78B5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91764" y="3961806"/>
                <a:ext cx="3354362" cy="180972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6F38814-312D-430E-8D7E-589AF5993189}"/>
                  </a:ext>
                </a:extLst>
              </p:cNvPr>
              <p:cNvSpPr txBox="1"/>
              <p:nvPr/>
            </p:nvSpPr>
            <p:spPr>
              <a:xfrm>
                <a:off x="648338" y="3334895"/>
                <a:ext cx="9259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>
                    <a:latin typeface="+mn-ea"/>
                  </a:rPr>
                  <a:t>Sim2Real</a:t>
                </a:r>
                <a:endParaRPr lang="ko-KR" altLang="en-US" sz="1400" b="1" dirty="0">
                  <a:latin typeface="+mn-ea"/>
                </a:endParaRPr>
              </a:p>
            </p:txBody>
          </p:sp>
        </p:grp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2FDB6B2-82B1-42E6-AA98-A0484B2DB5F8}"/>
              </a:ext>
            </a:extLst>
          </p:cNvPr>
          <p:cNvSpPr/>
          <p:nvPr/>
        </p:nvSpPr>
        <p:spPr>
          <a:xfrm>
            <a:off x="5650907" y="1724730"/>
            <a:ext cx="5902337" cy="41928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여기에 </a:t>
            </a:r>
            <a:r>
              <a:rPr lang="en-US" altLang="ko-KR" dirty="0"/>
              <a:t>UI GIF </a:t>
            </a:r>
            <a:r>
              <a:rPr lang="ko-KR" altLang="en-US" dirty="0" err="1"/>
              <a:t>들어감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088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자동차, 도로, 건물, 실외이(가) 표시된 사진&#10;&#10;자동 생성된 설명">
            <a:extLst>
              <a:ext uri="{FF2B5EF4-FFF2-40B4-BE49-F238E27FC236}">
                <a16:creationId xmlns:a16="http://schemas.microsoft.com/office/drawing/2014/main" id="{D1ED6220-2168-46DE-90AB-829213408C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2219" y="0"/>
            <a:ext cx="7809781" cy="685190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555138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570527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7243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146115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3CFB1FA-A4E1-492C-BE1F-63914415E88D}"/>
              </a:ext>
            </a:extLst>
          </p:cNvPr>
          <p:cNvSpPr txBox="1"/>
          <p:nvPr/>
        </p:nvSpPr>
        <p:spPr>
          <a:xfrm>
            <a:off x="867082" y="2067023"/>
            <a:ext cx="45050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프로젝트 주제 선정 배경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프로젝트 목표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프로젝트 배경 지식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프로젝트 개발 환경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17678-67D7-4B28-B78C-A71E3162BB63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82DF38-4477-4EE1-A245-08E2FC6E81F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4CA03F0-D1A4-4AA5-8D44-2E69C2FBD8D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070162-25CB-4DDD-8DB2-ACDF5D752249}"/>
              </a:ext>
            </a:extLst>
          </p:cNvPr>
          <p:cNvSpPr txBox="1"/>
          <p:nvPr/>
        </p:nvSpPr>
        <p:spPr>
          <a:xfrm>
            <a:off x="339536" y="1264666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예측 결과 분석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8A37A2F-C1A9-4CED-985E-63C5E4BDB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5180" y="3859586"/>
            <a:ext cx="2820621" cy="24216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5AE2BA-2623-4563-9F3A-EA018DBD500F}"/>
              </a:ext>
            </a:extLst>
          </p:cNvPr>
          <p:cNvSpPr txBox="1"/>
          <p:nvPr/>
        </p:nvSpPr>
        <p:spPr>
          <a:xfrm>
            <a:off x="114150" y="1730688"/>
            <a:ext cx="4434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 동작 예측 오류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우차선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–&gt; 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직진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우커브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0ADF524-4247-4899-BD86-346E07590479}"/>
              </a:ext>
            </a:extLst>
          </p:cNvPr>
          <p:cNvGrpSpPr/>
          <p:nvPr/>
        </p:nvGrpSpPr>
        <p:grpSpPr>
          <a:xfrm>
            <a:off x="469066" y="2160797"/>
            <a:ext cx="3797742" cy="815151"/>
            <a:chOff x="469066" y="2160797"/>
            <a:chExt cx="3797742" cy="815151"/>
          </a:xfrm>
        </p:grpSpPr>
        <p:pic>
          <p:nvPicPr>
            <p:cNvPr id="10" name="그림 9" descr="키보드이(가) 표시된 사진&#10;&#10;자동 생성된 설명">
              <a:extLst>
                <a:ext uri="{FF2B5EF4-FFF2-40B4-BE49-F238E27FC236}">
                  <a16:creationId xmlns:a16="http://schemas.microsoft.com/office/drawing/2014/main" id="{E63A5B23-ABA4-4485-A309-BD221067DF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9066" y="2414172"/>
              <a:ext cx="3797742" cy="392956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BC91798-255E-4BA9-A5FA-E9E7EAC0A93F}"/>
                </a:ext>
              </a:extLst>
            </p:cNvPr>
            <p:cNvGrpSpPr/>
            <p:nvPr/>
          </p:nvGrpSpPr>
          <p:grpSpPr>
            <a:xfrm>
              <a:off x="533480" y="2160797"/>
              <a:ext cx="3708428" cy="815151"/>
              <a:chOff x="616013" y="2306411"/>
              <a:chExt cx="3708428" cy="815151"/>
            </a:xfrm>
          </p:grpSpPr>
          <p:pic>
            <p:nvPicPr>
              <p:cNvPr id="21" name="그림 20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88674DEA-CD7D-4074-A3E6-BB0B79605C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70079" y="2940590"/>
                <a:ext cx="3354362" cy="180972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AF99D78-D217-48AC-8F25-E585DB3C5F9B}"/>
                  </a:ext>
                </a:extLst>
              </p:cNvPr>
              <p:cNvSpPr txBox="1"/>
              <p:nvPr/>
            </p:nvSpPr>
            <p:spPr>
              <a:xfrm>
                <a:off x="616013" y="2306411"/>
                <a:ext cx="8867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>
                    <a:latin typeface="+mn-ea"/>
                  </a:rPr>
                  <a:t>Sim2Sim</a:t>
                </a:r>
                <a:endParaRPr lang="ko-KR" altLang="en-US" sz="1400" b="1" dirty="0">
                  <a:latin typeface="+mn-ea"/>
                </a:endParaRP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BA1DED9-6B87-450E-A7F3-3E2A485DD8A6}"/>
              </a:ext>
            </a:extLst>
          </p:cNvPr>
          <p:cNvGrpSpPr/>
          <p:nvPr/>
        </p:nvGrpSpPr>
        <p:grpSpPr>
          <a:xfrm>
            <a:off x="469066" y="2962267"/>
            <a:ext cx="3827327" cy="807883"/>
            <a:chOff x="469066" y="2962267"/>
            <a:chExt cx="3827327" cy="807883"/>
          </a:xfrm>
        </p:grpSpPr>
        <p:pic>
          <p:nvPicPr>
            <p:cNvPr id="8" name="그림 7" descr="대형, 키보드이(가) 표시된 사진&#10;&#10;자동 생성된 설명">
              <a:extLst>
                <a:ext uri="{FF2B5EF4-FFF2-40B4-BE49-F238E27FC236}">
                  <a16:creationId xmlns:a16="http://schemas.microsoft.com/office/drawing/2014/main" id="{5682A79A-6B75-4462-92C3-57BD98B90E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9066" y="3199337"/>
              <a:ext cx="3827327" cy="388620"/>
            </a:xfrm>
            <a:prstGeom prst="rect">
              <a:avLst/>
            </a:prstGeom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620E19F1-80E1-4E1D-A506-716AAF13B471}"/>
                </a:ext>
              </a:extLst>
            </p:cNvPr>
            <p:cNvGrpSpPr/>
            <p:nvPr/>
          </p:nvGrpSpPr>
          <p:grpSpPr>
            <a:xfrm>
              <a:off x="513890" y="2962267"/>
              <a:ext cx="3697788" cy="807883"/>
              <a:chOff x="648338" y="3334895"/>
              <a:chExt cx="3697788" cy="807883"/>
            </a:xfrm>
          </p:grpSpPr>
          <p:pic>
            <p:nvPicPr>
              <p:cNvPr id="26" name="그림 25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09C95792-7761-4101-B058-347D24B8E8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91764" y="3961806"/>
                <a:ext cx="3354362" cy="180972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5E62B1-280F-41C4-8D22-D7C9164727C1}"/>
                  </a:ext>
                </a:extLst>
              </p:cNvPr>
              <p:cNvSpPr txBox="1"/>
              <p:nvPr/>
            </p:nvSpPr>
            <p:spPr>
              <a:xfrm>
                <a:off x="648338" y="3334895"/>
                <a:ext cx="9259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>
                    <a:latin typeface="+mn-ea"/>
                  </a:rPr>
                  <a:t>Sim2Real</a:t>
                </a:r>
                <a:endParaRPr lang="ko-KR" altLang="en-US" sz="1400" b="1" dirty="0">
                  <a:latin typeface="+mn-ea"/>
                </a:endParaRPr>
              </a:p>
            </p:txBody>
          </p:sp>
        </p:grp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B91F804-D6C1-4F2F-8DDB-F80489267B2B}"/>
              </a:ext>
            </a:extLst>
          </p:cNvPr>
          <p:cNvSpPr/>
          <p:nvPr/>
        </p:nvSpPr>
        <p:spPr>
          <a:xfrm>
            <a:off x="5650907" y="1724730"/>
            <a:ext cx="5902337" cy="41928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여기에 </a:t>
            </a:r>
            <a:r>
              <a:rPr lang="en-US" altLang="ko-KR" dirty="0"/>
              <a:t>UI GIF </a:t>
            </a:r>
            <a:r>
              <a:rPr lang="ko-KR" altLang="en-US" dirty="0" err="1"/>
              <a:t>들어감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7018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29C9088-C3B1-49B3-9393-C82BD0878F17}"/>
              </a:ext>
            </a:extLst>
          </p:cNvPr>
          <p:cNvSpPr txBox="1"/>
          <p:nvPr/>
        </p:nvSpPr>
        <p:spPr>
          <a:xfrm>
            <a:off x="5399842" y="2428393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ABC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AE9B8-5A86-4C2D-BB37-30B4CE76BD95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5DFD7C-0620-42E1-8F23-CE9391E32A50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677B0B-1AD0-4740-92A4-49DFA0B19D78}"/>
              </a:ext>
            </a:extLst>
          </p:cNvPr>
          <p:cNvSpPr txBox="1"/>
          <p:nvPr/>
        </p:nvSpPr>
        <p:spPr>
          <a:xfrm>
            <a:off x="339536" y="1264666"/>
            <a:ext cx="2311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결론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CEFEB-2FA8-4844-BE9F-91CA2B9EADD8}"/>
              </a:ext>
            </a:extLst>
          </p:cNvPr>
          <p:cNvSpPr txBox="1"/>
          <p:nvPr/>
        </p:nvSpPr>
        <p:spPr>
          <a:xfrm>
            <a:off x="339536" y="1966728"/>
            <a:ext cx="1154766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Sim2Real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기술을 적용한 딥러닝 모델을 사용하여 시뮬레이션 데이터를 사용하여서도 실제 데이터를 사용하였을 때보다는 떨어지지만 불가능하지는 않다는 유의미한 결과를 도출할 수 있었음  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이를 통해 향후 개선을 통해 시뮬레이션 데이터로 실제 데이터를 어느정도 대체 가능할 것으로 예상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시뮬레이션으로 데이터를 수집할 경우 실제보다 안전하게 원하는 다양한 데이터를 수집 가능 할 것으로 기대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향후 실제 데이터를 얻기 힘든 분야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졸음 운전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음주 운전 등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에도 적용 가능 예상</a:t>
            </a:r>
          </a:p>
        </p:txBody>
      </p:sp>
    </p:spTree>
    <p:extLst>
      <p:ext uri="{BB962C8B-B14F-4D97-AF65-F5344CB8AC3E}">
        <p14:creationId xmlns:p14="http://schemas.microsoft.com/office/powerpoint/2010/main" val="1354199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4EDB016-1A7D-4CFE-8B09-0BB5750390DC}"/>
              </a:ext>
            </a:extLst>
          </p:cNvPr>
          <p:cNvCxnSpPr/>
          <p:nvPr/>
        </p:nvCxnSpPr>
        <p:spPr>
          <a:xfrm>
            <a:off x="5860552" y="3343919"/>
            <a:ext cx="0" cy="1192863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29C9088-C3B1-49B3-9393-C82BD0878F17}"/>
              </a:ext>
            </a:extLst>
          </p:cNvPr>
          <p:cNvSpPr txBox="1"/>
          <p:nvPr/>
        </p:nvSpPr>
        <p:spPr>
          <a:xfrm>
            <a:off x="5399842" y="2225193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ABC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1825FC-DA57-4698-B7FD-75E57CE5170C}"/>
              </a:ext>
            </a:extLst>
          </p:cNvPr>
          <p:cNvSpPr txBox="1"/>
          <p:nvPr/>
        </p:nvSpPr>
        <p:spPr>
          <a:xfrm>
            <a:off x="3776086" y="5390673"/>
            <a:ext cx="851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EFG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42B282-B34C-4F29-BB08-A2A31881FCD1}"/>
              </a:ext>
            </a:extLst>
          </p:cNvPr>
          <p:cNvSpPr txBox="1"/>
          <p:nvPr/>
        </p:nvSpPr>
        <p:spPr>
          <a:xfrm>
            <a:off x="7185509" y="5392369"/>
            <a:ext cx="862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XYZ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E2219-8D95-45D2-8F92-E59F19319FE1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1F81DE-5133-4784-8DFD-12625ACFCD12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9AF56349-0DBF-4335-B17E-466770278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320132"/>
              </p:ext>
            </p:extLst>
          </p:nvPr>
        </p:nvGraphicFramePr>
        <p:xfrm>
          <a:off x="341707" y="1914036"/>
          <a:ext cx="11705914" cy="46471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2769">
                  <a:extLst>
                    <a:ext uri="{9D8B030D-6E8A-4147-A177-3AD203B41FA5}">
                      <a16:colId xmlns:a16="http://schemas.microsoft.com/office/drawing/2014/main" val="3237227505"/>
                    </a:ext>
                  </a:extLst>
                </a:gridCol>
                <a:gridCol w="2216004">
                  <a:extLst>
                    <a:ext uri="{9D8B030D-6E8A-4147-A177-3AD203B41FA5}">
                      <a16:colId xmlns:a16="http://schemas.microsoft.com/office/drawing/2014/main" val="2363127006"/>
                    </a:ext>
                  </a:extLst>
                </a:gridCol>
                <a:gridCol w="8207141">
                  <a:extLst>
                    <a:ext uri="{9D8B030D-6E8A-4147-A177-3AD203B41FA5}">
                      <a16:colId xmlns:a16="http://schemas.microsoft.com/office/drawing/2014/main" val="947507948"/>
                    </a:ext>
                  </a:extLst>
                </a:gridCol>
              </a:tblGrid>
              <a:tr h="4395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팀원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역할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698978"/>
                  </a:ext>
                </a:extLst>
              </a:tr>
              <a:tr h="4395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공통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marR="63500" algn="ctr" latinLnBrk="1">
                        <a:lnSpc>
                          <a:spcPct val="160000"/>
                        </a:lnSpc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시뮬레이터를 이용하여 센서 데이터를 수집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35128"/>
                  </a:ext>
                </a:extLst>
              </a:tr>
              <a:tr h="12560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 err="1">
                          <a:effectLst/>
                          <a:latin typeface="+mn-lt"/>
                        </a:rPr>
                        <a:t>정희석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딥러닝 모델 설계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데이터 정규화 진행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Google </a:t>
                      </a:r>
                      <a:r>
                        <a:rPr lang="en-US" sz="1600" kern="100" dirty="0" err="1">
                          <a:effectLst/>
                          <a:latin typeface="+mn-lt"/>
                        </a:rPr>
                        <a:t>Colab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과 </a:t>
                      </a:r>
                      <a:r>
                        <a:rPr lang="en-US" sz="1600" kern="100" dirty="0" err="1">
                          <a:effectLst/>
                          <a:latin typeface="+mn-lt"/>
                        </a:rPr>
                        <a:t>Tensorflow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을 사용해서 딥러닝</a:t>
                      </a:r>
                      <a:r>
                        <a:rPr lang="en-US" altLang="ko-KR" sz="1600" kern="100" dirty="0">
                          <a:effectLst/>
                          <a:latin typeface="+mn-lt"/>
                        </a:rPr>
                        <a:t>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 모델 설계 </a:t>
                      </a:r>
                      <a:r>
                        <a:rPr lang="en-US" sz="1600" kern="100" dirty="0">
                          <a:effectLst/>
                          <a:latin typeface="+mn-lt"/>
                        </a:rPr>
                        <a:t>&amp;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개량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19454861"/>
                  </a:ext>
                </a:extLst>
              </a:tr>
              <a:tr h="12560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>
                          <a:effectLst/>
                          <a:latin typeface="+mn-lt"/>
                        </a:rPr>
                        <a:t>방형진</a:t>
                      </a:r>
                      <a:endParaRPr lang="ko-KR" sz="16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60000"/>
                        </a:lnSpc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학습 데이터 처리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데이터 </a:t>
                      </a:r>
                      <a:r>
                        <a:rPr lang="en-US" altLang="ko-KR" sz="1600" kern="100" dirty="0">
                          <a:effectLst/>
                          <a:latin typeface="+mn-lt"/>
                        </a:rPr>
                        <a:t>csv 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파일 변환을 위한 데이터 선별 및 동작 </a:t>
                      </a:r>
                      <a:r>
                        <a:rPr lang="ko-KR" altLang="en-US" sz="1600" kern="100" dirty="0" err="1">
                          <a:effectLst/>
                          <a:latin typeface="+mn-lt"/>
                        </a:rPr>
                        <a:t>라벨링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 등 데이터 구축 작업</a:t>
                      </a:r>
                      <a:endParaRPr lang="ko-KR" sz="1600" kern="100" dirty="0">
                        <a:effectLst/>
                        <a:latin typeface="+mn-lt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각 동작 별 센서 데이터 특징</a:t>
                      </a:r>
                      <a:r>
                        <a:rPr lang="en-US" altLang="ko-KR" sz="1600" kern="100" dirty="0"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값 범위</a:t>
                      </a:r>
                      <a:r>
                        <a:rPr lang="en-US" altLang="ko-KR" sz="1600" kern="100" dirty="0"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분포</a:t>
                      </a:r>
                      <a:r>
                        <a:rPr lang="en-US" altLang="ko-KR" sz="1600" kern="100" dirty="0">
                          <a:effectLst/>
                          <a:latin typeface="+mn-lt"/>
                        </a:rPr>
                        <a:t>)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 분석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96125973"/>
                  </a:ext>
                </a:extLst>
              </a:tr>
              <a:tr h="12560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이석준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60000"/>
                        </a:lnSpc>
                      </a:pPr>
                      <a:r>
                        <a:rPr lang="en-US" sz="1600" kern="100">
                          <a:effectLst/>
                          <a:latin typeface="+mn-lt"/>
                        </a:rPr>
                        <a:t>UI </a:t>
                      </a:r>
                      <a:r>
                        <a:rPr lang="ko-KR" sz="1600" kern="100">
                          <a:effectLst/>
                          <a:latin typeface="+mn-lt"/>
                        </a:rPr>
                        <a:t>개발</a:t>
                      </a:r>
                      <a:endParaRPr lang="ko-KR" sz="1600" kern="100">
                        <a:solidFill>
                          <a:srgbClr val="000000"/>
                        </a:solidFill>
                        <a:effectLst/>
                        <a:latin typeface="+mn-lt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Python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의 </a:t>
                      </a:r>
                      <a:r>
                        <a:rPr lang="en-US" sz="1600" kern="100" dirty="0">
                          <a:effectLst/>
                          <a:latin typeface="+mn-lt"/>
                        </a:rPr>
                        <a:t>PyQt5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모듈을 사용하여 </a:t>
                      </a:r>
                      <a:r>
                        <a:rPr lang="en-US" sz="1600" kern="100" dirty="0">
                          <a:effectLst/>
                          <a:latin typeface="+mn-lt"/>
                        </a:rPr>
                        <a:t>GUI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프로그램 구현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시연 프로그램에 프로젝트 예측 모델 이식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7664649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79B94A26-EFE0-4080-A1A4-A0002404631D}"/>
              </a:ext>
            </a:extLst>
          </p:cNvPr>
          <p:cNvSpPr txBox="1"/>
          <p:nvPr/>
        </p:nvSpPr>
        <p:spPr>
          <a:xfrm>
            <a:off x="339536" y="1264666"/>
            <a:ext cx="2379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팀원 별 역할 분담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104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E2219-8D95-45D2-8F92-E59F19319FE1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1F81DE-5133-4784-8DFD-12625ACFCD12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B94A26-EFE0-4080-A1A4-A0002404631D}"/>
              </a:ext>
            </a:extLst>
          </p:cNvPr>
          <p:cNvSpPr txBox="1"/>
          <p:nvPr/>
        </p:nvSpPr>
        <p:spPr>
          <a:xfrm>
            <a:off x="339536" y="1264666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일정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4302D738-6C96-4FDD-B2C2-43D00E41E9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148357"/>
              </p:ext>
            </p:extLst>
          </p:nvPr>
        </p:nvGraphicFramePr>
        <p:xfrm>
          <a:off x="339536" y="1914037"/>
          <a:ext cx="11727333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3141">
                  <a:extLst>
                    <a:ext uri="{9D8B030D-6E8A-4147-A177-3AD203B41FA5}">
                      <a16:colId xmlns:a16="http://schemas.microsoft.com/office/drawing/2014/main" val="1185645542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437144879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4000990673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206980342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435126931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3146292992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1666331272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9460341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3216817642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4142020137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2171793330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2520175455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2655178400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2163297226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3774631988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3752580323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1958958825"/>
                    </a:ext>
                  </a:extLst>
                </a:gridCol>
              </a:tblGrid>
              <a:tr h="171566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957305"/>
                  </a:ext>
                </a:extLst>
              </a:tr>
              <a:tr h="1715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4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4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4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4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095716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시뮬레이터 교육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718223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센서 데이터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938287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센서 데이터 처리 관련 자료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29965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Google </a:t>
                      </a:r>
                      <a:r>
                        <a:rPr lang="en-US" altLang="ko-KR" sz="1400" dirty="0" err="1"/>
                        <a:t>Colab</a:t>
                      </a:r>
                      <a:r>
                        <a:rPr lang="en-US" altLang="ko-KR" sz="1400" dirty="0"/>
                        <a:t> with </a:t>
                      </a:r>
                      <a:r>
                        <a:rPr lang="en-US" altLang="ko-KR" sz="1400" dirty="0" err="1"/>
                        <a:t>Tensorflow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학습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118862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Sim2Real Transfer </a:t>
                      </a:r>
                      <a:r>
                        <a:rPr lang="ko-KR" altLang="en-US" sz="1400" dirty="0"/>
                        <a:t>학습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628988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센서 데이터 처리 및 정규화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343543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분류 학습 모델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549988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데이터 학습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924093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모델 성능 테스트 및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72903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GUI </a:t>
                      </a:r>
                      <a:r>
                        <a:rPr lang="ko-KR" altLang="en-US" sz="1400" dirty="0"/>
                        <a:t>프로그램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153103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GUI </a:t>
                      </a:r>
                      <a:r>
                        <a:rPr lang="ko-KR" altLang="en-US" sz="1400" dirty="0"/>
                        <a:t>프로그램 디버깅 및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214602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발표 준비 및 시연 준비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7946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1281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CF5B50-228A-485D-A453-4D79A709AC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" y="0"/>
            <a:ext cx="1219143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8537BB-D98F-4D52-8570-BDD16D01B008}"/>
              </a:ext>
            </a:extLst>
          </p:cNvPr>
          <p:cNvSpPr txBox="1"/>
          <p:nvPr/>
        </p:nvSpPr>
        <p:spPr>
          <a:xfrm>
            <a:off x="395516" y="323464"/>
            <a:ext cx="389080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6397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83C2773F-38F9-441E-8A17-99927181F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146" y="1076960"/>
            <a:ext cx="2362854" cy="1352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631894" y="5391424"/>
            <a:ext cx="2887651" cy="1027899"/>
            <a:chOff x="631894" y="5390664"/>
            <a:chExt cx="2887651" cy="92687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631894" y="5845744"/>
              <a:ext cx="2887651" cy="471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</a:rPr>
                <a:t>대한민국의 차량보유 대수는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2020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년 기준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2409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만대가 넘음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1056648" y="5390664"/>
              <a:ext cx="20377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차량 보유 대수 증가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EA9CF4-4B02-4D79-9686-A8B683FEB8DB}"/>
              </a:ext>
            </a:extLst>
          </p:cNvPr>
          <p:cNvGrpSpPr/>
          <p:nvPr/>
        </p:nvGrpSpPr>
        <p:grpSpPr>
          <a:xfrm>
            <a:off x="4593024" y="5391430"/>
            <a:ext cx="3005952" cy="1027894"/>
            <a:chOff x="572539" y="5390664"/>
            <a:chExt cx="3005952" cy="102789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EEFA88-3BDB-4986-A4E8-1D056235E726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spc="-150" dirty="0">
                  <a:solidFill>
                    <a:srgbClr val="393939"/>
                  </a:solidFill>
                </a:rPr>
                <a:t>2010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년 부터 하루 평균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600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건 이상의 교통사고가 발생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94904B-FC61-4D90-BA0A-83761D16208E}"/>
                </a:ext>
              </a:extLst>
            </p:cNvPr>
            <p:cNvSpPr txBox="1"/>
            <p:nvPr/>
          </p:nvSpPr>
          <p:spPr>
            <a:xfrm>
              <a:off x="572539" y="5390664"/>
              <a:ext cx="30059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매년 </a:t>
              </a:r>
              <a:r>
                <a:rPr lang="en-US" altLang="ko-KR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20</a:t>
              </a:r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만 건 이상의 교통사고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D953C9B-2611-4FE6-8766-B55AD80C0402}"/>
              </a:ext>
            </a:extLst>
          </p:cNvPr>
          <p:cNvGrpSpPr/>
          <p:nvPr/>
        </p:nvGrpSpPr>
        <p:grpSpPr>
          <a:xfrm>
            <a:off x="8448567" y="5391430"/>
            <a:ext cx="3111749" cy="1027894"/>
            <a:chOff x="519638" y="5390664"/>
            <a:chExt cx="3111749" cy="102789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E4B137-9F3C-4A3B-863C-2DA04F463D9A}"/>
                </a:ext>
              </a:extLst>
            </p:cNvPr>
            <p:cNvSpPr txBox="1"/>
            <p:nvPr/>
          </p:nvSpPr>
          <p:spPr>
            <a:xfrm>
              <a:off x="519639" y="5895338"/>
              <a:ext cx="29996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</a:rPr>
                <a:t>사고 발생시 주변 차량의 블랙박스 영상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,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도로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CCTV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등 시각적 데이터에 의존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4D8DDC-AAEE-433E-AB6D-A55B54CF21F5}"/>
                </a:ext>
              </a:extLst>
            </p:cNvPr>
            <p:cNvSpPr txBox="1"/>
            <p:nvPr/>
          </p:nvSpPr>
          <p:spPr>
            <a:xfrm>
              <a:off x="519638" y="5390664"/>
              <a:ext cx="31117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시각 정보에 의존하는 사고처리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03BF57B-8E7A-42B0-B794-27D511D2813F}"/>
              </a:ext>
            </a:extLst>
          </p:cNvPr>
          <p:cNvSpPr txBox="1"/>
          <p:nvPr/>
        </p:nvSpPr>
        <p:spPr>
          <a:xfrm>
            <a:off x="339536" y="1264666"/>
            <a:ext cx="3220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주제 선정 배경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5A1E9B-9480-4AF1-80E5-541581327D6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차트 21">
            <a:extLst>
              <a:ext uri="{FF2B5EF4-FFF2-40B4-BE49-F238E27FC236}">
                <a16:creationId xmlns:a16="http://schemas.microsoft.com/office/drawing/2014/main" id="{C6D57E65-1981-49D4-95D3-9466FD0CE6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3275945"/>
              </p:ext>
            </p:extLst>
          </p:nvPr>
        </p:nvGraphicFramePr>
        <p:xfrm>
          <a:off x="875104" y="1726331"/>
          <a:ext cx="10685212" cy="3560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8965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10881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26270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85061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4328597" y="5037141"/>
            <a:ext cx="3215061" cy="1224687"/>
            <a:chOff x="631694" y="5390664"/>
            <a:chExt cx="2887651" cy="110432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631694" y="5745662"/>
              <a:ext cx="2887651" cy="749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b="1" spc="-150" dirty="0">
                  <a:solidFill>
                    <a:srgbClr val="393939"/>
                  </a:solidFill>
                </a:rPr>
                <a:t>자동차 내의 거의 모든 동작을</a:t>
              </a:r>
              <a:endParaRPr lang="en-US" altLang="ko-KR" sz="1600" b="1" spc="-150" dirty="0">
                <a:solidFill>
                  <a:srgbClr val="393939"/>
                </a:solidFill>
              </a:endParaRPr>
            </a:p>
            <a:p>
              <a:pPr algn="just"/>
              <a:r>
                <a:rPr lang="ko-KR" altLang="en-US" sz="1600" b="1" spc="-150" dirty="0">
                  <a:solidFill>
                    <a:srgbClr val="393939"/>
                  </a:solidFill>
                </a:rPr>
                <a:t> </a:t>
              </a:r>
              <a:r>
                <a:rPr lang="en-US" altLang="ko-KR" sz="1600" b="1" spc="-150" dirty="0">
                  <a:solidFill>
                    <a:srgbClr val="393939"/>
                  </a:solidFill>
                </a:rPr>
                <a:t>ECU(Electronic Control Unit)</a:t>
              </a:r>
              <a:r>
                <a:rPr lang="ko-KR" altLang="en-US" sz="1600" b="1" spc="-150" dirty="0">
                  <a:solidFill>
                    <a:srgbClr val="393939"/>
                  </a:solidFill>
                </a:rPr>
                <a:t>을 통해 제어</a:t>
              </a:r>
              <a:endParaRPr lang="en-US" altLang="ko-KR" sz="1600" b="1" spc="-150" dirty="0">
                <a:solidFill>
                  <a:srgbClr val="393939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734448" y="5390664"/>
              <a:ext cx="2682146" cy="360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자동차의 전자식 제어 도입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03BF57B-8E7A-42B0-B794-27D511D2813F}"/>
              </a:ext>
            </a:extLst>
          </p:cNvPr>
          <p:cNvSpPr txBox="1"/>
          <p:nvPr/>
        </p:nvSpPr>
        <p:spPr>
          <a:xfrm>
            <a:off x="339536" y="1273631"/>
            <a:ext cx="3220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주제 선정 배경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5A1E9B-9480-4AF1-80E5-541581327D62}"/>
              </a:ext>
            </a:extLst>
          </p:cNvPr>
          <p:cNvSpPr/>
          <p:nvPr/>
        </p:nvSpPr>
        <p:spPr>
          <a:xfrm>
            <a:off x="132080" y="1270432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테이블, 앉아있는, 이중이(가) 표시된 사진&#10;&#10;자동 생성된 설명">
            <a:extLst>
              <a:ext uri="{FF2B5EF4-FFF2-40B4-BE49-F238E27FC236}">
                <a16:creationId xmlns:a16="http://schemas.microsoft.com/office/drawing/2014/main" id="{F4C4A818-5C71-4FD5-ACFD-CE9EBBD492C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926" y="1913974"/>
            <a:ext cx="5435709" cy="29896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50E83D-C21B-4E17-853A-532F9CAD06A8}"/>
              </a:ext>
            </a:extLst>
          </p:cNvPr>
          <p:cNvSpPr txBox="1"/>
          <p:nvPr/>
        </p:nvSpPr>
        <p:spPr>
          <a:xfrm>
            <a:off x="740223" y="6593488"/>
            <a:ext cx="2610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표 출처</a:t>
            </a:r>
            <a:r>
              <a:rPr lang="en-US" altLang="ko-KR" sz="1200" dirty="0"/>
              <a:t>: </a:t>
            </a:r>
            <a:r>
              <a:rPr lang="ko-KR" altLang="en-US" sz="1200" dirty="0"/>
              <a:t>한국산업기술진흥협회</a:t>
            </a:r>
            <a:r>
              <a:rPr lang="en-US" altLang="ko-KR" sz="1200" dirty="0"/>
              <a:t>(KOITA)</a:t>
            </a:r>
            <a:endParaRPr lang="en-US" altLang="ko-KR" sz="1200" dirty="0">
              <a:solidFill>
                <a:srgbClr val="90BB23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6327EB1-7ABE-4BA4-80FE-C5A5A10AB126}"/>
              </a:ext>
            </a:extLst>
          </p:cNvPr>
          <p:cNvGrpSpPr/>
          <p:nvPr/>
        </p:nvGrpSpPr>
        <p:grpSpPr>
          <a:xfrm>
            <a:off x="8386341" y="5037141"/>
            <a:ext cx="3052381" cy="732246"/>
            <a:chOff x="631694" y="5390664"/>
            <a:chExt cx="2887651" cy="66028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5BD447B-81B5-4A3D-8916-6B0649D2CF83}"/>
                </a:ext>
              </a:extLst>
            </p:cNvPr>
            <p:cNvSpPr txBox="1"/>
            <p:nvPr/>
          </p:nvSpPr>
          <p:spPr>
            <a:xfrm>
              <a:off x="631694" y="5745664"/>
              <a:ext cx="2887651" cy="305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600" b="1" spc="-150" dirty="0">
                  <a:solidFill>
                    <a:srgbClr val="393939"/>
                  </a:solidFill>
                </a:rPr>
                <a:t>30</a:t>
              </a:r>
              <a:r>
                <a:rPr lang="ko-KR" altLang="en-US" sz="1600" b="1" spc="-150" dirty="0">
                  <a:solidFill>
                    <a:srgbClr val="393939"/>
                  </a:solidFill>
                </a:rPr>
                <a:t>여종 </a:t>
              </a:r>
              <a:r>
                <a:rPr lang="en-US" altLang="ko-KR" sz="1600" b="1" spc="-150" dirty="0">
                  <a:solidFill>
                    <a:srgbClr val="393939"/>
                  </a:solidFill>
                </a:rPr>
                <a:t>200</a:t>
              </a:r>
              <a:r>
                <a:rPr lang="ko-KR" altLang="en-US" sz="1600" b="1" spc="-150" dirty="0">
                  <a:solidFill>
                    <a:srgbClr val="393939"/>
                  </a:solidFill>
                </a:rPr>
                <a:t>개 이상의 센서가 탑재 </a:t>
              </a:r>
              <a:r>
                <a:rPr lang="en-US" altLang="ko-KR" sz="1600" b="1" spc="-150" dirty="0">
                  <a:solidFill>
                    <a:srgbClr val="393939"/>
                  </a:solidFill>
                </a:rPr>
                <a:t>*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3B1D16-4373-4178-B415-026E82B06080}"/>
                </a:ext>
              </a:extLst>
            </p:cNvPr>
            <p:cNvSpPr txBox="1"/>
            <p:nvPr/>
          </p:nvSpPr>
          <p:spPr>
            <a:xfrm>
              <a:off x="785595" y="5390664"/>
              <a:ext cx="2579858" cy="360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자동차 내장 센서 개수 증가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381CDA96-B3FB-4891-BA1F-5327ABA81F5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30" y="1913974"/>
            <a:ext cx="3930582" cy="46489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580C4B7-8C5E-4C79-A1E6-68FFBA138C09}"/>
              </a:ext>
            </a:extLst>
          </p:cNvPr>
          <p:cNvSpPr txBox="1"/>
          <p:nvPr/>
        </p:nvSpPr>
        <p:spPr>
          <a:xfrm>
            <a:off x="6060969" y="6397089"/>
            <a:ext cx="5575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* </a:t>
            </a:r>
            <a:r>
              <a:rPr lang="ko-KR" altLang="en-US" sz="1200" dirty="0"/>
              <a:t>출처</a:t>
            </a:r>
            <a:r>
              <a:rPr lang="en-US" altLang="ko-KR" sz="1200" dirty="0"/>
              <a:t>: TECHWORLD NEWS, </a:t>
            </a:r>
            <a:r>
              <a:rPr lang="ko-KR" altLang="en-US" sz="1200" dirty="0"/>
              <a:t>영역과 거리의 벽을 부수는 자동차용 센서</a:t>
            </a:r>
            <a:r>
              <a:rPr lang="en-US" altLang="ko-KR" sz="1200" dirty="0"/>
              <a:t>(2018/09/12)</a:t>
            </a:r>
          </a:p>
          <a:p>
            <a:r>
              <a:rPr lang="en-US" altLang="ko-KR" sz="1200" dirty="0"/>
              <a:t>  http://www.epnc.co.kr/news/articleView.html?idxno=81009</a:t>
            </a:r>
            <a:endParaRPr lang="en-US" altLang="ko-KR" sz="1200" dirty="0">
              <a:solidFill>
                <a:srgbClr val="90BB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193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16B16C-6FD8-4E17-840D-540BC19AE5F2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2A85DE-F4BC-456B-B76E-F4197F593E19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8C0FF6-021A-47C3-877D-977D0C627BFF}"/>
              </a:ext>
            </a:extLst>
          </p:cNvPr>
          <p:cNvSpPr txBox="1"/>
          <p:nvPr/>
        </p:nvSpPr>
        <p:spPr>
          <a:xfrm>
            <a:off x="339536" y="1264666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목표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FBB414-DDC7-4CE7-B11F-E0B7A0D1F8C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ED5BF0-47BD-4C09-B689-65B4891AAF8E}"/>
              </a:ext>
            </a:extLst>
          </p:cNvPr>
          <p:cNvSpPr txBox="1"/>
          <p:nvPr/>
        </p:nvSpPr>
        <p:spPr>
          <a:xfrm>
            <a:off x="503591" y="4902204"/>
            <a:ext cx="936654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졸업 과제 진행</a:t>
            </a:r>
            <a:r>
              <a:rPr lang="en-US" altLang="ko-KR" sz="2000" dirty="0">
                <a:latin typeface="+mn-ea"/>
                <a:cs typeface="Times New Roman" panose="02020603050405020304" pitchFamily="18" charset="0"/>
              </a:rPr>
              <a:t>: </a:t>
            </a:r>
          </a:p>
          <a:p>
            <a:r>
              <a:rPr lang="en-US" altLang="ko-KR" sz="2000" dirty="0">
                <a:latin typeface="+mn-ea"/>
                <a:cs typeface="Times New Roman" panose="02020603050405020304" pitchFamily="18" charset="0"/>
              </a:rPr>
              <a:t>	- </a:t>
            </a:r>
            <a:r>
              <a:rPr lang="ko-KR" altLang="en-US" dirty="0">
                <a:latin typeface="+mn-ea"/>
                <a:cs typeface="Times New Roman" panose="02020603050405020304" pitchFamily="18" charset="0"/>
              </a:rPr>
              <a:t>학습으로 </a:t>
            </a:r>
            <a:r>
              <a:rPr lang="ko-KR" altLang="ko-KR" dirty="0">
                <a:effectLst/>
                <a:latin typeface="+mn-ea"/>
                <a:cs typeface="Times New Roman" panose="02020603050405020304" pitchFamily="18" charset="0"/>
              </a:rPr>
              <a:t>차량 시뮬레이션 프로그램의 차량 센서 데이터를 사용 </a:t>
            </a:r>
            <a:endParaRPr lang="en-US" altLang="ko-KR" dirty="0">
              <a:effectLst/>
              <a:latin typeface="+mn-ea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+mn-ea"/>
                <a:cs typeface="Times New Roman" panose="02020603050405020304" pitchFamily="18" charset="0"/>
              </a:rPr>
              <a:t>	- </a:t>
            </a:r>
            <a:r>
              <a:rPr lang="en-US" altLang="ko-KR" b="1" dirty="0">
                <a:effectLst/>
                <a:latin typeface="+mn-ea"/>
                <a:cs typeface="Times New Roman" panose="02020603050405020304" pitchFamily="18" charset="0"/>
              </a:rPr>
              <a:t>Sim2Real </a:t>
            </a:r>
            <a:r>
              <a:rPr lang="ko-KR" altLang="ko-KR" b="1" dirty="0">
                <a:effectLst/>
                <a:latin typeface="+mn-ea"/>
                <a:cs typeface="Times New Roman" panose="02020603050405020304" pitchFamily="18" charset="0"/>
              </a:rPr>
              <a:t>기술을 적용하여 실제 차량의 센서데이터와 비슷하게 가공</a:t>
            </a:r>
            <a:endParaRPr lang="en-US" altLang="ko-KR" b="1" dirty="0">
              <a:effectLst/>
              <a:latin typeface="+mn-ea"/>
              <a:cs typeface="Times New Roman" panose="02020603050405020304" pitchFamily="18" charset="0"/>
            </a:endParaRPr>
          </a:p>
          <a:p>
            <a:r>
              <a:rPr lang="en-US" altLang="ko-KR" dirty="0">
                <a:effectLst/>
                <a:latin typeface="+mn-ea"/>
                <a:cs typeface="Times New Roman" panose="02020603050405020304" pitchFamily="18" charset="0"/>
              </a:rPr>
              <a:t>	- </a:t>
            </a:r>
            <a:r>
              <a:rPr lang="ko-KR" altLang="en-US" dirty="0">
                <a:latin typeface="+mn-ea"/>
                <a:cs typeface="Times New Roman" panose="02020603050405020304" pitchFamily="18" charset="0"/>
              </a:rPr>
              <a:t>예측 데이터로써</a:t>
            </a:r>
            <a:r>
              <a:rPr lang="ko-KR" altLang="ko-KR" dirty="0">
                <a:effectLst/>
                <a:latin typeface="+mn-ea"/>
                <a:cs typeface="Times New Roman" panose="02020603050405020304" pitchFamily="18" charset="0"/>
              </a:rPr>
              <a:t> 실제 차량 데이터를 사용한다</a:t>
            </a:r>
            <a:r>
              <a:rPr lang="en-US" altLang="ko-KR" dirty="0">
                <a:effectLst/>
                <a:latin typeface="+mn-ea"/>
                <a:cs typeface="Times New Roman" panose="02020603050405020304" pitchFamily="18" charset="0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029254-A2C8-4014-ACFC-F2EDA40C689B}"/>
              </a:ext>
            </a:extLst>
          </p:cNvPr>
          <p:cNvSpPr txBox="1"/>
          <p:nvPr/>
        </p:nvSpPr>
        <p:spPr>
          <a:xfrm>
            <a:off x="503591" y="3156212"/>
            <a:ext cx="66805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진행 연구</a:t>
            </a:r>
            <a:r>
              <a:rPr lang="en-US" altLang="ko-KR" sz="2000" dirty="0"/>
              <a:t>: </a:t>
            </a:r>
          </a:p>
          <a:p>
            <a:r>
              <a:rPr lang="en-US" altLang="ko-KR" sz="2000" dirty="0"/>
              <a:t>	</a:t>
            </a:r>
            <a:r>
              <a:rPr lang="ko-KR" altLang="en-US" dirty="0"/>
              <a:t>실시간 운전자 행동 분석을 위한 차량 상태 인식 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온</a:t>
            </a:r>
            <a:r>
              <a:rPr lang="en-US" altLang="ko-KR" dirty="0"/>
              <a:t>-</a:t>
            </a:r>
            <a:r>
              <a:rPr lang="ko-KR" altLang="en-US" dirty="0"/>
              <a:t>디바이스 딥 러닝 시스템의 설계 및 구현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en-US" altLang="ko-KR" sz="1400" dirty="0">
                <a:hlinkClick r:id="rId2"/>
              </a:rPr>
              <a:t>http://www.dbpia.co.kr/journal/articleDetail?nodeId=NODE09346417</a:t>
            </a:r>
            <a:endParaRPr lang="en-US" altLang="ko-KR" sz="1400" dirty="0"/>
          </a:p>
          <a:p>
            <a:r>
              <a:rPr lang="en-US" altLang="ko-KR" dirty="0"/>
              <a:t>   	</a:t>
            </a:r>
            <a:r>
              <a:rPr lang="ko-KR" altLang="en-US" dirty="0"/>
              <a:t>위 연구는 학습과 예측 모두 실제 차량</a:t>
            </a:r>
            <a:r>
              <a:rPr lang="en-US" altLang="ko-KR" dirty="0"/>
              <a:t> </a:t>
            </a:r>
            <a:r>
              <a:rPr lang="ko-KR" altLang="en-US" dirty="0"/>
              <a:t>데이터를 사용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3A37EA-3382-4A0E-927B-C482CDD40D99}"/>
              </a:ext>
            </a:extLst>
          </p:cNvPr>
          <p:cNvSpPr txBox="1"/>
          <p:nvPr/>
        </p:nvSpPr>
        <p:spPr>
          <a:xfrm>
            <a:off x="503591" y="1933440"/>
            <a:ext cx="93665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졸업 과제 목표</a:t>
            </a:r>
            <a:r>
              <a:rPr lang="en-US" altLang="ko-KR" sz="2000" dirty="0">
                <a:latin typeface="+mn-ea"/>
                <a:cs typeface="Times New Roman" panose="02020603050405020304" pitchFamily="18" charset="0"/>
              </a:rPr>
              <a:t>: </a:t>
            </a:r>
          </a:p>
          <a:p>
            <a:r>
              <a:rPr lang="en-US" altLang="ko-KR" sz="2000" dirty="0">
                <a:latin typeface="+mn-ea"/>
                <a:cs typeface="Times New Roman" panose="02020603050405020304" pitchFamily="18" charset="0"/>
              </a:rPr>
              <a:t>	</a:t>
            </a:r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실제 차량 데이터와 시뮬레이터 차량 데이터에서 모두 동작이 가능한 </a:t>
            </a:r>
            <a:endParaRPr lang="en-US" altLang="ko-KR" b="1" dirty="0">
              <a:latin typeface="+mn-ea"/>
              <a:cs typeface="Times New Roman" panose="02020603050405020304" pitchFamily="18" charset="0"/>
            </a:endParaRPr>
          </a:p>
          <a:p>
            <a:r>
              <a:rPr lang="en-US" altLang="ko-KR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	Sim2Real </a:t>
            </a:r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딥러닝 기반 자동차 동작 인식 모델 제작 </a:t>
            </a:r>
            <a:endParaRPr lang="ko-KR" altLang="en-US" b="1" dirty="0">
              <a:latin typeface="+mn-ea"/>
            </a:endParaRPr>
          </a:p>
        </p:txBody>
      </p:sp>
      <p:pic>
        <p:nvPicPr>
          <p:cNvPr id="9" name="그림 8" descr="건물, 창문, 벽돌이(가) 표시된 사진&#10;&#10;자동 생성된 설명">
            <a:extLst>
              <a:ext uri="{FF2B5EF4-FFF2-40B4-BE49-F238E27FC236}">
                <a16:creationId xmlns:a16="http://schemas.microsoft.com/office/drawing/2014/main" id="{DB27B9BE-08C6-444A-822F-D3B497A78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497" y="1369708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8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5E6E59-748D-47CD-AF74-A3CD88BA05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5E4BB34-1E38-45AD-BC1A-F9C2FF07CD08}"/>
              </a:ext>
            </a:extLst>
          </p:cNvPr>
          <p:cNvGrpSpPr/>
          <p:nvPr/>
        </p:nvGrpSpPr>
        <p:grpSpPr>
          <a:xfrm>
            <a:off x="1719641" y="1997839"/>
            <a:ext cx="8752717" cy="2862322"/>
            <a:chOff x="3219318" y="1867784"/>
            <a:chExt cx="8290846" cy="286232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35E9AB-B261-42B6-8702-E5C1F939132C}"/>
                </a:ext>
              </a:extLst>
            </p:cNvPr>
            <p:cNvSpPr txBox="1"/>
            <p:nvPr/>
          </p:nvSpPr>
          <p:spPr>
            <a:xfrm>
              <a:off x="3219318" y="4083775"/>
              <a:ext cx="82908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왜</a:t>
              </a:r>
              <a:r>
                <a:rPr lang="en-US" altLang="ko-KR" sz="3600" b="1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 OBD(</a:t>
              </a:r>
              <a:r>
                <a:rPr lang="ko-KR" altLang="en-US" sz="3600" b="1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실제 차</a:t>
              </a:r>
              <a:r>
                <a:rPr lang="en-US" altLang="ko-KR" sz="3600" b="1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r>
                <a:rPr lang="ko-KR" altLang="en-US" sz="3600" b="1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가 아니라 시뮬레이터인가</a:t>
              </a:r>
              <a:r>
                <a:rPr lang="en-US" altLang="ko-KR" sz="3600" b="1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5C976C-05B7-4433-996B-A4CAE9DB2B1E}"/>
                </a:ext>
              </a:extLst>
            </p:cNvPr>
            <p:cNvSpPr txBox="1"/>
            <p:nvPr/>
          </p:nvSpPr>
          <p:spPr>
            <a:xfrm>
              <a:off x="6337054" y="1867784"/>
              <a:ext cx="205537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dirty="0">
                  <a:solidFill>
                    <a:schemeClr val="bg1"/>
                  </a:solidFill>
                  <a:latin typeface="+mj-ea"/>
                  <a:ea typeface="+mj-ea"/>
                </a:rPr>
                <a:t>Q.</a:t>
              </a:r>
              <a:endParaRPr lang="ko-KR" altLang="en-US" sz="13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1815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3BF57B-8E7A-42B0-B794-27D511D2813F}"/>
              </a:ext>
            </a:extLst>
          </p:cNvPr>
          <p:cNvSpPr txBox="1"/>
          <p:nvPr/>
        </p:nvSpPr>
        <p:spPr>
          <a:xfrm>
            <a:off x="339536" y="1264666"/>
            <a:ext cx="4681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왜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 OBD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 아니라 시뮬레이터인가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5A1E9B-9480-4AF1-80E5-541581327D6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535C1A-2581-457C-92D6-FDDDE952C933}"/>
              </a:ext>
            </a:extLst>
          </p:cNvPr>
          <p:cNvSpPr txBox="1"/>
          <p:nvPr/>
        </p:nvSpPr>
        <p:spPr>
          <a:xfrm>
            <a:off x="0" y="1913974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OBD(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실제 차량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D3DB02-24DA-4995-B7AB-FCBEFDE93E97}"/>
              </a:ext>
            </a:extLst>
          </p:cNvPr>
          <p:cNvSpPr txBox="1"/>
          <p:nvPr/>
        </p:nvSpPr>
        <p:spPr>
          <a:xfrm>
            <a:off x="6096000" y="1913974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Simulator(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시뮬레이터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9BF51C-6329-496B-8EDB-7084A871244C}"/>
              </a:ext>
            </a:extLst>
          </p:cNvPr>
          <p:cNvSpPr txBox="1"/>
          <p:nvPr/>
        </p:nvSpPr>
        <p:spPr>
          <a:xfrm>
            <a:off x="503593" y="2535544"/>
            <a:ext cx="5088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+"/>
            </a:pPr>
            <a:r>
              <a:rPr lang="ko-KR" altLang="en-US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수집한 데이터의 정규화 과정과 같은 전처리가 기본적으로 필요 없음</a:t>
            </a:r>
            <a:endParaRPr lang="en-US" altLang="ko-KR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+"/>
            </a:pPr>
            <a:endParaRPr lang="en-US" altLang="ko-KR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+"/>
            </a:pPr>
            <a:r>
              <a:rPr lang="ko-KR" altLang="en-US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차량의 센서 데이터 이므로 데이터 간의 차이가 크지 않음</a:t>
            </a:r>
            <a:endParaRPr lang="en-US" altLang="ko-KR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8C2C11-EB55-4CE7-9BD5-D1E5A7BFA48B}"/>
              </a:ext>
            </a:extLst>
          </p:cNvPr>
          <p:cNvSpPr txBox="1"/>
          <p:nvPr/>
        </p:nvSpPr>
        <p:spPr>
          <a:xfrm>
            <a:off x="6599591" y="2535544"/>
            <a:ext cx="5088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+"/>
            </a:pPr>
            <a:r>
              <a:rPr lang="ko-KR" altLang="en-US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사고 데이터</a:t>
            </a:r>
            <a:r>
              <a:rPr lang="en-US" altLang="ko-KR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등과 같이 실제 테스트가 힘든 상황의 데이터도 안전하게 수집 가능</a:t>
            </a:r>
            <a:endParaRPr lang="en-US" altLang="ko-KR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+"/>
            </a:pPr>
            <a:endParaRPr lang="en-US" altLang="ko-KR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+"/>
            </a:pPr>
            <a:r>
              <a:rPr lang="ko-KR" altLang="en-US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물리적인 자원이 차량에 비해서 적게 든다</a:t>
            </a:r>
            <a:endParaRPr lang="en-US" altLang="ko-KR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FA98F8-C46D-49AC-8106-CE408F44D5EB}"/>
              </a:ext>
            </a:extLst>
          </p:cNvPr>
          <p:cNvSpPr txBox="1"/>
          <p:nvPr/>
        </p:nvSpPr>
        <p:spPr>
          <a:xfrm>
            <a:off x="503593" y="4112198"/>
            <a:ext cx="5088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데이터를 얻기 위해서 주행 코스</a:t>
            </a:r>
            <a:r>
              <a:rPr lang="en-US" altLang="ko-KR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차량과 같은 물리적인 자원이 필요하다</a:t>
            </a:r>
            <a:endParaRPr lang="en-US" altLang="ko-KR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 도중 교통 사고 같은 돌발 상황이 발생할 수</a:t>
            </a:r>
            <a:r>
              <a:rPr lang="en-US" altLang="ko-KR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endParaRPr lang="en-US" altLang="ko-KR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3D9AF4-3C8A-4836-9EEC-252404D68005}"/>
              </a:ext>
            </a:extLst>
          </p:cNvPr>
          <p:cNvSpPr txBox="1"/>
          <p:nvPr/>
        </p:nvSpPr>
        <p:spPr>
          <a:xfrm>
            <a:off x="6599591" y="4112198"/>
            <a:ext cx="50888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수집한 데이터를 바로 사용할 수 없고 정규화 과정과 같은 전처리가 필요</a:t>
            </a:r>
            <a:endParaRPr lang="en-US" altLang="ko-KR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시뮬레이터 내부의 구현에 따라서 실제 데이터와 차이가 많을 수 있다</a:t>
            </a:r>
            <a:endParaRPr lang="en-US" altLang="ko-KR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5252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9750606-1D89-4C34-A9AB-8299E544D955}"/>
              </a:ext>
            </a:extLst>
          </p:cNvPr>
          <p:cNvGrpSpPr/>
          <p:nvPr/>
        </p:nvGrpSpPr>
        <p:grpSpPr>
          <a:xfrm>
            <a:off x="749034" y="2006054"/>
            <a:ext cx="10693932" cy="4423904"/>
            <a:chOff x="867266" y="1833334"/>
            <a:chExt cx="10693932" cy="442390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84F98EF-9EE9-4089-90AE-839B328B2B4F}"/>
                </a:ext>
              </a:extLst>
            </p:cNvPr>
            <p:cNvSpPr/>
            <p:nvPr/>
          </p:nvSpPr>
          <p:spPr>
            <a:xfrm>
              <a:off x="875103" y="1833334"/>
              <a:ext cx="5292000" cy="21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AC8F4E8-0871-4ECC-9B39-5D08742E1A1F}"/>
                </a:ext>
              </a:extLst>
            </p:cNvPr>
            <p:cNvSpPr/>
            <p:nvPr/>
          </p:nvSpPr>
          <p:spPr>
            <a:xfrm>
              <a:off x="6269198" y="1833334"/>
              <a:ext cx="5292000" cy="21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D48896A-8D1E-4371-B4BF-5446DD9A3F3C}"/>
                </a:ext>
              </a:extLst>
            </p:cNvPr>
            <p:cNvSpPr/>
            <p:nvPr/>
          </p:nvSpPr>
          <p:spPr>
            <a:xfrm>
              <a:off x="867266" y="4097238"/>
              <a:ext cx="5292000" cy="216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EC4AD49-1006-4BDA-8308-99F46C8B22F5}"/>
                </a:ext>
              </a:extLst>
            </p:cNvPr>
            <p:cNvSpPr/>
            <p:nvPr/>
          </p:nvSpPr>
          <p:spPr>
            <a:xfrm>
              <a:off x="6269198" y="4097238"/>
              <a:ext cx="5292000" cy="21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008B03C-DDF9-4272-B672-0457BF0EDB7C}"/>
                </a:ext>
              </a:extLst>
            </p:cNvPr>
            <p:cNvGrpSpPr/>
            <p:nvPr/>
          </p:nvGrpSpPr>
          <p:grpSpPr>
            <a:xfrm>
              <a:off x="5039339" y="2864298"/>
              <a:ext cx="2328649" cy="2328649"/>
              <a:chOff x="5039339" y="2864298"/>
              <a:chExt cx="2328649" cy="2328649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AA7D6DF9-47AF-4543-8168-1EFBB283B875}"/>
                  </a:ext>
                </a:extLst>
              </p:cNvPr>
              <p:cNvSpPr/>
              <p:nvPr/>
            </p:nvSpPr>
            <p:spPr>
              <a:xfrm>
                <a:off x="5039339" y="2864298"/>
                <a:ext cx="2328649" cy="2328649"/>
              </a:xfrm>
              <a:prstGeom prst="diamond">
                <a:avLst/>
              </a:prstGeom>
              <a:solidFill>
                <a:schemeClr val="bg2">
                  <a:lumMod val="25000"/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21F127A-59DA-44CD-8865-9EDDC08EE1E1}"/>
                  </a:ext>
                </a:extLst>
              </p:cNvPr>
              <p:cNvSpPr txBox="1"/>
              <p:nvPr/>
            </p:nvSpPr>
            <p:spPr>
              <a:xfrm>
                <a:off x="5208392" y="3752899"/>
                <a:ext cx="19537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bg1"/>
                    </a:solidFill>
                  </a:rPr>
                  <a:t>Sim2Real</a:t>
                </a:r>
                <a:endParaRPr lang="ko-KR" altLang="en-US" sz="32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1199C9-218E-49C9-8441-839AA7ED46EF}"/>
              </a:ext>
            </a:extLst>
          </p:cNvPr>
          <p:cNvSpPr txBox="1"/>
          <p:nvPr/>
        </p:nvSpPr>
        <p:spPr>
          <a:xfrm>
            <a:off x="1182239" y="2228864"/>
            <a:ext cx="4540025" cy="1562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Q. Sim2Real</a:t>
            </a: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이란</a:t>
            </a: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A. Simulation to Real world</a:t>
            </a: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시뮬레이션 프로그램 등에서 얻어낸 가상의 데이터로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실제 데이터를 대체</a:t>
            </a: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09BBFB-FF4B-4C8C-95E0-A9087F31767C}"/>
              </a:ext>
            </a:extLst>
          </p:cNvPr>
          <p:cNvSpPr txBox="1"/>
          <p:nvPr/>
        </p:nvSpPr>
        <p:spPr>
          <a:xfrm>
            <a:off x="6648946" y="2262013"/>
            <a:ext cx="4273927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System Identification</a:t>
            </a: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데이터 추출 프로그램을 개량하여 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실제 데이터와 유사한  테스트 데이터를 만들어 냄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28F6BC-74DE-416E-B3AB-69A9ABC75101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AEA0A-114A-4C7F-A406-CC3F442C88E8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85CAF0-6FD4-4548-8D2F-D785E5B124F3}"/>
              </a:ext>
            </a:extLst>
          </p:cNvPr>
          <p:cNvSpPr txBox="1"/>
          <p:nvPr/>
        </p:nvSpPr>
        <p:spPr>
          <a:xfrm>
            <a:off x="339536" y="1264666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배경 지식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6E8C3F-BDEE-470E-AFE3-287A4036CCD2}"/>
              </a:ext>
            </a:extLst>
          </p:cNvPr>
          <p:cNvSpPr txBox="1"/>
          <p:nvPr/>
        </p:nvSpPr>
        <p:spPr>
          <a:xfrm>
            <a:off x="1182239" y="4749554"/>
            <a:ext cx="4778872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Domain</a:t>
            </a: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Randomization</a:t>
            </a: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일정 개수의 데이터를 추출해 낸 뒤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알고리즘을 통해 랜덤하게 조정된 데이터들을 만들어 냄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0E2C67-8255-4D95-BB50-CC07C09B4F65}"/>
              </a:ext>
            </a:extLst>
          </p:cNvPr>
          <p:cNvSpPr txBox="1"/>
          <p:nvPr/>
        </p:nvSpPr>
        <p:spPr>
          <a:xfrm>
            <a:off x="6648946" y="4765875"/>
            <a:ext cx="4671472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ko-KR" sz="1600" spc="-150" dirty="0">
                <a:latin typeface="+mn-ea"/>
              </a:rPr>
              <a:t>Data</a:t>
            </a:r>
            <a:r>
              <a:rPr lang="ko-KR" altLang="en-US" sz="1600" spc="-150" dirty="0">
                <a:latin typeface="+mn-ea"/>
              </a:rPr>
              <a:t> </a:t>
            </a:r>
            <a:r>
              <a:rPr lang="en-US" altLang="ko-KR" sz="1600" spc="-150" dirty="0">
                <a:latin typeface="+mn-ea"/>
              </a:rPr>
              <a:t>Adaptation</a:t>
            </a: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latin typeface="+mn-ea"/>
              </a:rPr>
              <a:t>시뮬레이션 프로그램에서 데이터를 추출해내고</a:t>
            </a:r>
            <a:endParaRPr lang="en-US" altLang="ko-KR" sz="1600" spc="-15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latin typeface="+mn-ea"/>
              </a:rPr>
              <a:t>이를 후처리를 통해 실제 데이터와 비슷하게 만들어 냄</a:t>
            </a:r>
            <a:r>
              <a:rPr lang="en-US" altLang="ko-KR" sz="1600" spc="-150" dirty="0">
                <a:latin typeface="+mn-ea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5FF785-2FA4-4E2E-8826-E42A7C026248}"/>
              </a:ext>
            </a:extLst>
          </p:cNvPr>
          <p:cNvSpPr/>
          <p:nvPr/>
        </p:nvSpPr>
        <p:spPr>
          <a:xfrm>
            <a:off x="6648946" y="4749554"/>
            <a:ext cx="4676280" cy="1298882"/>
          </a:xfrm>
          <a:prstGeom prst="rect">
            <a:avLst/>
          </a:prstGeom>
          <a:noFill/>
          <a:ln w="57150">
            <a:solidFill>
              <a:srgbClr val="0052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805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1260</TotalTime>
  <Words>1500</Words>
  <Application>Microsoft Office PowerPoint</Application>
  <PresentationFormat>와이드스크린</PresentationFormat>
  <Paragraphs>429</Paragraphs>
  <Slides>34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2" baseType="lpstr">
      <vt:lpstr>나눔스퀘어 Bold</vt:lpstr>
      <vt:lpstr>나눔스퀘어 ExtraBold</vt:lpstr>
      <vt:lpstr>나눔스퀘어 Light</vt:lpstr>
      <vt:lpstr>맑은 고딕</vt:lpstr>
      <vt:lpstr>Arial</vt:lpstr>
      <vt:lpstr>Arial Nova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JeongHeeSeok</cp:lastModifiedBy>
  <cp:revision>176</cp:revision>
  <dcterms:created xsi:type="dcterms:W3CDTF">2020-09-07T02:34:06Z</dcterms:created>
  <dcterms:modified xsi:type="dcterms:W3CDTF">2020-09-19T07:38:25Z</dcterms:modified>
</cp:coreProperties>
</file>